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3" r:id="rId5"/>
    <p:sldId id="264" r:id="rId6"/>
    <p:sldId id="259" r:id="rId7"/>
    <p:sldId id="267" r:id="rId8"/>
    <p:sldId id="266" r:id="rId9"/>
    <p:sldId id="261" r:id="rId10"/>
    <p:sldId id="268" r:id="rId11"/>
    <p:sldId id="269" r:id="rId12"/>
    <p:sldId id="271" r:id="rId13"/>
    <p:sldId id="274" r:id="rId14"/>
    <p:sldId id="273" r:id="rId15"/>
    <p:sldId id="272" r:id="rId16"/>
    <p:sldId id="262" r:id="rId17"/>
    <p:sldId id="275" r:id="rId18"/>
    <p:sldId id="265" r:id="rId19"/>
    <p:sldId id="257" r:id="rId20"/>
    <p:sldId id="270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624" y="5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eg>
</file>

<file path=ppt/media/image11.jpg>
</file>

<file path=ppt/media/image12.jpg>
</file>

<file path=ppt/media/image13.jpg>
</file>

<file path=ppt/media/image14.jpeg>
</file>

<file path=ppt/media/image15.pn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7341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637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305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5118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5918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595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976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9428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1191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554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548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79D0C-3CC5-459F-B5E9-C292CB24F5D1}" type="datetimeFigureOut">
              <a:rPr lang="ru-RU" smtClean="0"/>
              <a:t>19.05.2021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CA6A2-15A9-4B61-8DCD-2203510AAC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3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813"/>
            <a:ext cx="12192000" cy="8129625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-279400"/>
            <a:ext cx="12192000" cy="7137400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1841500" y="4432300"/>
            <a:ext cx="97663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600" b="1" dirty="0" err="1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Жіночий</a:t>
            </a:r>
            <a:r>
              <a:rPr lang="ru-RU" sz="9600" b="1" dirty="0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 футбол</a:t>
            </a:r>
          </a:p>
          <a:p>
            <a:endParaRPr lang="ru-RU" sz="13800" dirty="0">
              <a:latin typeface="Pattaya" panose="00000500000000000000" pitchFamily="2" charset="-34"/>
              <a:cs typeface="Pattaya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738922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89838" y="917359"/>
            <a:ext cx="78232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latin typeface="Bahnschrift SemiBold" panose="020B0502040204020203" pitchFamily="34" charset="0"/>
              </a:rPr>
              <a:t>Требования к полю</a:t>
            </a:r>
          </a:p>
          <a:p>
            <a:endParaRPr lang="ru-RU" sz="2800" b="1" dirty="0" smtClean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Покрытие должно быть в виде газона, либо искусственного, либо натурального. Поле имеет форму прямоугольника. Ширина (линия ворот) может быть от 64 до 75 м, длина – от 100 до 115 м соответственно. Также правила игры в футбол описывают и требования к разметке. Поле должно ограничиваться белыми ровными линиями, которые будут хорошо видны издалека (8-12 см в ширину). Кроме того, разметка делит газон на две половины. Посередине чертится специальный круг с радиусом в 9,15 м от центра поля. </a:t>
            </a:r>
          </a:p>
          <a:p>
            <a:endParaRPr lang="ru-RU" dirty="0"/>
          </a:p>
        </p:txBody>
      </p:sp>
      <p:sp>
        <p:nvSpPr>
          <p:cNvPr id="3" name="Овал 2"/>
          <p:cNvSpPr/>
          <p:nvPr/>
        </p:nvSpPr>
        <p:spPr>
          <a:xfrm>
            <a:off x="8308848" y="2859139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 flipH="1">
            <a:off x="6829425" y="997827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5" name="Овал 4"/>
          <p:cNvSpPr/>
          <p:nvPr/>
        </p:nvSpPr>
        <p:spPr>
          <a:xfrm>
            <a:off x="9045702" y="3595993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6996176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/>
          <p:cNvCxnSpPr/>
          <p:nvPr/>
        </p:nvCxnSpPr>
        <p:spPr>
          <a:xfrm flipH="1">
            <a:off x="7228840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8" name="Овал 7"/>
          <p:cNvSpPr/>
          <p:nvPr/>
        </p:nvSpPr>
        <p:spPr>
          <a:xfrm>
            <a:off x="9503347" y="4046462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 flipH="1">
            <a:off x="10081343" y="1533907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413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3226615" cy="6858000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13368"/>
            <a:ext cx="12192000" cy="6844632"/>
          </a:xfrm>
          <a:prstGeom prst="rect">
            <a:avLst/>
          </a:prstGeom>
          <a:solidFill>
            <a:schemeClr val="dk1">
              <a:alpha val="47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1517650" y="927100"/>
            <a:ext cx="91567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Площадь ворот ограничивается прямоугольником с шириной 5,5 м от каждой стойки (штанги). Длина вратарской зоны – 18,3 м. Штрафная площадь очерчивается аналогично со сторонами 16,5 и 40,3 м. Внутри зоны отмечается 11-метровая точка, откуда будут выполняться пенальти. Сами ворота должны быть в высоту 2,44 м, в ширину – 7,32 м. По углам поля закрепляются флагштоки с закругленным наконечником.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561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18784" y="758818"/>
            <a:ext cx="98679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 smtClean="0">
                <a:latin typeface="Bahnschrift SemiBold" panose="020B0502040204020203" pitchFamily="34" charset="0"/>
              </a:rPr>
              <a:t>П</a:t>
            </a:r>
            <a:r>
              <a:rPr lang="ru-RU" sz="2800" dirty="0" err="1" smtClean="0">
                <a:latin typeface="Bahnschrift SemiBold" panose="020B0502040204020203" pitchFamily="34" charset="0"/>
              </a:rPr>
              <a:t>орушення</a:t>
            </a:r>
            <a:r>
              <a:rPr lang="ru-RU" sz="2800" dirty="0" smtClean="0">
                <a:latin typeface="Bahnschrift SemiBold" panose="020B0502040204020203" pitchFamily="34" charset="0"/>
              </a:rPr>
              <a:t> правил</a:t>
            </a:r>
          </a:p>
          <a:p>
            <a:endParaRPr lang="ru-RU" dirty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У </a:t>
            </a:r>
            <a:r>
              <a:rPr lang="ru-RU" dirty="0" err="1" smtClean="0">
                <a:latin typeface="Bahnschrift SemiBold" panose="020B0502040204020203" pitchFamily="34" charset="0"/>
              </a:rPr>
              <a:t>сучасному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регламенті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чітко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прописані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всі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аспекти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недисциплінованої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поведінки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футболістів</a:t>
            </a:r>
            <a:r>
              <a:rPr lang="ru-RU" dirty="0" smtClean="0">
                <a:latin typeface="Bahnschrift SemiBold" panose="020B0502040204020203" pitchFamily="34" charset="0"/>
              </a:rPr>
              <a:t> і </a:t>
            </a:r>
            <a:r>
              <a:rPr lang="ru-RU" dirty="0" err="1" smtClean="0">
                <a:latin typeface="Bahnschrift SemiBold" panose="020B0502040204020203" pitchFamily="34" charset="0"/>
              </a:rPr>
              <a:t>тренерів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Штрафний</a:t>
            </a:r>
            <a:r>
              <a:rPr lang="ru-RU" dirty="0" smtClean="0">
                <a:latin typeface="Bahnschrift SemiBold" panose="020B0502040204020203" pitchFamily="34" charset="0"/>
              </a:rPr>
              <a:t> удар </a:t>
            </a:r>
            <a:r>
              <a:rPr lang="ru-RU" dirty="0" err="1" smtClean="0">
                <a:latin typeface="Bahnschrift SemiBold" panose="020B0502040204020203" pitchFamily="34" charset="0"/>
              </a:rPr>
              <a:t>призначається</a:t>
            </a:r>
            <a:r>
              <a:rPr lang="ru-RU" dirty="0" smtClean="0">
                <a:latin typeface="Bahnschrift SemiBold" panose="020B0502040204020203" pitchFamily="34" charset="0"/>
              </a:rPr>
              <a:t> за </a:t>
            </a:r>
            <a:r>
              <a:rPr lang="ru-RU" dirty="0" err="1" smtClean="0">
                <a:latin typeface="Bahnschrift SemiBold" panose="020B0502040204020203" pitchFamily="34" charset="0"/>
              </a:rPr>
              <a:t>підніжку</a:t>
            </a:r>
            <a:r>
              <a:rPr lang="ru-RU" dirty="0" smtClean="0">
                <a:latin typeface="Bahnschrift SemiBold" panose="020B0502040204020203" pitchFamily="34" charset="0"/>
              </a:rPr>
              <a:t>, удар </a:t>
            </a:r>
            <a:r>
              <a:rPr lang="ru-RU" dirty="0" err="1" smtClean="0">
                <a:latin typeface="Bahnschrift SemiBold" panose="020B0502040204020203" pitchFamily="34" charset="0"/>
              </a:rPr>
              <a:t>суперника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стрибок</a:t>
            </a:r>
            <a:r>
              <a:rPr lang="ru-RU" dirty="0" smtClean="0">
                <a:latin typeface="Bahnschrift SemiBold" panose="020B0502040204020203" pitchFamily="34" charset="0"/>
              </a:rPr>
              <a:t> в ноги, </a:t>
            </a:r>
            <a:r>
              <a:rPr lang="ru-RU" dirty="0" err="1" smtClean="0">
                <a:latin typeface="Bahnschrift SemiBold" panose="020B0502040204020203" pitchFamily="34" charset="0"/>
              </a:rPr>
              <a:t>агресивний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поштовх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плювок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затримку</a:t>
            </a:r>
            <a:r>
              <a:rPr lang="ru-RU" dirty="0" smtClean="0">
                <a:latin typeface="Bahnschrift SemiBold" panose="020B0502040204020203" pitchFamily="34" charset="0"/>
              </a:rPr>
              <a:t> противника </a:t>
            </a:r>
            <a:r>
              <a:rPr lang="ru-RU" dirty="0" err="1" smtClean="0">
                <a:latin typeface="Bahnschrift SemiBold" panose="020B0502040204020203" pitchFamily="34" charset="0"/>
              </a:rPr>
              <a:t>або</a:t>
            </a:r>
            <a:r>
              <a:rPr lang="ru-RU" dirty="0" smtClean="0">
                <a:latin typeface="Bahnschrift SemiBold" panose="020B0502040204020203" pitchFamily="34" charset="0"/>
              </a:rPr>
              <a:t> часу, </a:t>
            </a:r>
            <a:r>
              <a:rPr lang="ru-RU" dirty="0" err="1" smtClean="0">
                <a:latin typeface="Bahnschrift SemiBold" panose="020B0502040204020203" pitchFamily="34" charset="0"/>
              </a:rPr>
              <a:t>умисне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торкання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м'яча</a:t>
            </a:r>
            <a:r>
              <a:rPr lang="ru-RU" dirty="0" smtClean="0">
                <a:latin typeface="Bahnschrift SemiBold" panose="020B0502040204020203" pitchFamily="34" charset="0"/>
              </a:rPr>
              <a:t> рукою. </a:t>
            </a:r>
            <a:r>
              <a:rPr lang="ru-RU" dirty="0" err="1" smtClean="0">
                <a:latin typeface="Bahnschrift SemiBold" panose="020B0502040204020203" pitchFamily="34" charset="0"/>
              </a:rPr>
              <a:t>Подібне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порушення</a:t>
            </a:r>
            <a:r>
              <a:rPr lang="ru-RU" dirty="0" smtClean="0">
                <a:latin typeface="Bahnschrift SemiBold" panose="020B0502040204020203" pitchFamily="34" charset="0"/>
              </a:rPr>
              <a:t> в </a:t>
            </a:r>
            <a:r>
              <a:rPr lang="ru-RU" dirty="0" err="1" smtClean="0">
                <a:latin typeface="Bahnschrift SemiBold" panose="020B0502040204020203" pitchFamily="34" charset="0"/>
              </a:rPr>
              <a:t>своєму</a:t>
            </a:r>
            <a:r>
              <a:rPr lang="ru-RU" dirty="0" smtClean="0">
                <a:latin typeface="Bahnschrift SemiBold" panose="020B0502040204020203" pitchFamily="34" charset="0"/>
              </a:rPr>
              <a:t> штрафному </a:t>
            </a:r>
            <a:r>
              <a:rPr lang="ru-RU" dirty="0" err="1" smtClean="0">
                <a:latin typeface="Bahnschrift SemiBold" panose="020B0502040204020203" pitchFamily="34" charset="0"/>
              </a:rPr>
              <a:t>майданчику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карається</a:t>
            </a:r>
            <a:r>
              <a:rPr lang="ru-RU" dirty="0" smtClean="0">
                <a:latin typeface="Bahnschrift SemiBold" panose="020B0502040204020203" pitchFamily="34" charset="0"/>
              </a:rPr>
              <a:t> 11-метровим (</a:t>
            </a:r>
            <a:r>
              <a:rPr lang="ru-RU" dirty="0" err="1" smtClean="0">
                <a:latin typeface="Bahnschrift SemiBold" panose="020B0502040204020203" pitchFamily="34" charset="0"/>
              </a:rPr>
              <a:t>пенальті</a:t>
            </a:r>
            <a:r>
              <a:rPr lang="ru-RU" dirty="0" smtClean="0">
                <a:latin typeface="Bahnschrift SemiBold" panose="020B0502040204020203" pitchFamily="34" charset="0"/>
              </a:rPr>
              <a:t>).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81733" y="3557637"/>
            <a:ext cx="78352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Окремим</a:t>
            </a:r>
            <a:r>
              <a:rPr lang="ru-RU" dirty="0" smtClean="0">
                <a:latin typeface="Bahnschrift SemiBold" panose="020B0502040204020203" pitchFamily="34" charset="0"/>
              </a:rPr>
              <a:t> видом </a:t>
            </a:r>
            <a:r>
              <a:rPr lang="ru-RU" dirty="0" err="1" smtClean="0">
                <a:latin typeface="Bahnschrift SemiBold" panose="020B0502040204020203" pitchFamily="34" charset="0"/>
              </a:rPr>
              <a:t>покарання</a:t>
            </a:r>
            <a:r>
              <a:rPr lang="ru-RU" dirty="0" smtClean="0">
                <a:latin typeface="Bahnschrift SemiBold" panose="020B0502040204020203" pitchFamily="34" charset="0"/>
              </a:rPr>
              <a:t> є </a:t>
            </a:r>
            <a:r>
              <a:rPr lang="ru-RU" dirty="0" err="1" smtClean="0">
                <a:latin typeface="Bahnschrift SemiBold" panose="020B0502040204020203" pitchFamily="34" charset="0"/>
              </a:rPr>
              <a:t>вільний</a:t>
            </a:r>
            <a:r>
              <a:rPr lang="ru-RU" dirty="0" smtClean="0">
                <a:latin typeface="Bahnschrift SemiBold" panose="020B0502040204020203" pitchFamily="34" charset="0"/>
              </a:rPr>
              <a:t> удар. </a:t>
            </a:r>
            <a:r>
              <a:rPr lang="ru-RU" dirty="0" err="1" smtClean="0">
                <a:latin typeface="Bahnschrift SemiBold" panose="020B0502040204020203" pitchFamily="34" charset="0"/>
              </a:rPr>
              <a:t>Він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виконується</a:t>
            </a:r>
            <a:r>
              <a:rPr lang="ru-RU" dirty="0" smtClean="0">
                <a:latin typeface="Bahnschrift SemiBold" panose="020B0502040204020203" pitchFamily="34" charset="0"/>
              </a:rPr>
              <a:t> за </a:t>
            </a:r>
            <a:r>
              <a:rPr lang="ru-RU" dirty="0" err="1" smtClean="0">
                <a:latin typeface="Bahnschrift SemiBold" panose="020B0502040204020203" pitchFamily="34" charset="0"/>
              </a:rPr>
              <a:t>певні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порушення</a:t>
            </a:r>
            <a:r>
              <a:rPr lang="ru-RU" dirty="0" smtClean="0">
                <a:latin typeface="Bahnschrift SemiBold" panose="020B0502040204020203" pitchFamily="34" charset="0"/>
              </a:rPr>
              <a:t> в штрафному </a:t>
            </a:r>
            <a:r>
              <a:rPr lang="ru-RU" dirty="0" err="1" smtClean="0">
                <a:latin typeface="Bahnschrift SemiBold" panose="020B0502040204020203" pitchFamily="34" charset="0"/>
              </a:rPr>
              <a:t>майданчику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небезпечну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проти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суперника</a:t>
            </a:r>
            <a:r>
              <a:rPr lang="ru-RU" dirty="0" smtClean="0">
                <a:latin typeface="Bahnschrift SemiBold" panose="020B0502040204020203" pitchFamily="34" charset="0"/>
              </a:rPr>
              <a:t>, контроль </a:t>
            </a:r>
            <a:r>
              <a:rPr lang="ru-RU" dirty="0" err="1" smtClean="0">
                <a:latin typeface="Bahnschrift SemiBold" panose="020B0502040204020203" pitchFamily="34" charset="0"/>
              </a:rPr>
              <a:t>м'яча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воротарем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більше</a:t>
            </a:r>
            <a:r>
              <a:rPr lang="ru-RU" dirty="0" smtClean="0">
                <a:latin typeface="Bahnschrift SemiBold" panose="020B0502040204020203" pitchFamily="34" charset="0"/>
              </a:rPr>
              <a:t> 6 секунд, </a:t>
            </a:r>
            <a:r>
              <a:rPr lang="ru-RU" dirty="0" err="1" smtClean="0">
                <a:latin typeface="Bahnschrift SemiBold" panose="020B0502040204020203" pitchFamily="34" charset="0"/>
              </a:rPr>
              <a:t>дотик</a:t>
            </a:r>
            <a:r>
              <a:rPr lang="ru-RU" dirty="0" smtClean="0">
                <a:latin typeface="Bahnschrift SemiBold" panose="020B0502040204020203" pitchFamily="34" charset="0"/>
              </a:rPr>
              <a:t> руками снаряда </a:t>
            </a:r>
            <a:r>
              <a:rPr lang="ru-RU" dirty="0" err="1" smtClean="0">
                <a:latin typeface="Bahnschrift SemiBold" panose="020B0502040204020203" pitchFamily="34" charset="0"/>
              </a:rPr>
              <a:t>голкіпером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після</a:t>
            </a:r>
            <a:r>
              <a:rPr lang="ru-RU" dirty="0" smtClean="0">
                <a:latin typeface="Bahnschrift SemiBold" panose="020B0502040204020203" pitchFamily="34" charset="0"/>
              </a:rPr>
              <a:t> пасу партнера по </a:t>
            </a:r>
            <a:r>
              <a:rPr lang="ru-RU" dirty="0" err="1" smtClean="0">
                <a:latin typeface="Bahnschrift SemiBold" panose="020B0502040204020203" pitchFamily="34" charset="0"/>
              </a:rPr>
              <a:t>команді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Такий</a:t>
            </a:r>
            <a:r>
              <a:rPr lang="ru-RU" dirty="0" smtClean="0">
                <a:latin typeface="Bahnschrift SemiBold" panose="020B0502040204020203" pitchFamily="34" charset="0"/>
              </a:rPr>
              <a:t> удар </a:t>
            </a:r>
            <a:r>
              <a:rPr lang="ru-RU" dirty="0" err="1" smtClean="0">
                <a:latin typeface="Bahnschrift SemiBold" panose="020B0502040204020203" pitchFamily="34" charset="0"/>
              </a:rPr>
              <a:t>виконується</a:t>
            </a:r>
            <a:r>
              <a:rPr lang="ru-RU" dirty="0" smtClean="0">
                <a:latin typeface="Bahnschrift SemiBold" panose="020B0502040204020203" pitchFamily="34" charset="0"/>
              </a:rPr>
              <a:t> з </a:t>
            </a:r>
            <a:r>
              <a:rPr lang="ru-RU" dirty="0" err="1" smtClean="0">
                <a:latin typeface="Bahnschrift SemiBold" panose="020B0502040204020203" pitchFamily="34" charset="0"/>
              </a:rPr>
              <a:t>місця</a:t>
            </a:r>
            <a:r>
              <a:rPr lang="ru-RU" dirty="0" smtClean="0">
                <a:latin typeface="Bahnschrift SemiBold" panose="020B0502040204020203" pitchFamily="34" charset="0"/>
              </a:rPr>
              <a:t> фолу.</a:t>
            </a:r>
          </a:p>
          <a:p>
            <a:endParaRPr lang="ru-RU" dirty="0">
              <a:latin typeface="Bahnschrift SemiBold" panose="020B0502040204020203" pitchFamily="34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8308848" y="2859139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 flipH="1">
            <a:off x="6829425" y="997827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" name="Овал 5"/>
          <p:cNvSpPr/>
          <p:nvPr/>
        </p:nvSpPr>
        <p:spPr>
          <a:xfrm>
            <a:off x="9045702" y="3595993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H="1">
            <a:off x="7320503" y="6781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/>
          <p:cNvCxnSpPr/>
          <p:nvPr/>
        </p:nvCxnSpPr>
        <p:spPr>
          <a:xfrm flipH="1">
            <a:off x="7228840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Овал 8"/>
          <p:cNvSpPr/>
          <p:nvPr/>
        </p:nvSpPr>
        <p:spPr>
          <a:xfrm>
            <a:off x="9503347" y="4046462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 flipH="1">
            <a:off x="10081343" y="1533907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7084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98429" y="1383372"/>
            <a:ext cx="87757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Сучасні</a:t>
            </a:r>
            <a:r>
              <a:rPr lang="ru-RU" dirty="0" smtClean="0">
                <a:latin typeface="Bahnschrift SemiBold" panose="020B0502040204020203" pitchFamily="34" charset="0"/>
              </a:rPr>
              <a:t> правила </a:t>
            </a:r>
            <a:r>
              <a:rPr lang="ru-RU" dirty="0" err="1" smtClean="0">
                <a:latin typeface="Bahnschrift SemiBold" panose="020B0502040204020203" pitchFamily="34" charset="0"/>
              </a:rPr>
              <a:t>гри</a:t>
            </a:r>
            <a:r>
              <a:rPr lang="ru-RU" dirty="0" smtClean="0">
                <a:latin typeface="Bahnschrift SemiBold" panose="020B0502040204020203" pitchFamily="34" charset="0"/>
              </a:rPr>
              <a:t> в футбол </a:t>
            </a:r>
            <a:r>
              <a:rPr lang="ru-RU" dirty="0" err="1" smtClean="0">
                <a:latin typeface="Bahnschrift SemiBold" panose="020B0502040204020203" pitchFamily="34" charset="0"/>
              </a:rPr>
              <a:t>чітко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визначають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дії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суддів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щодо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дисциплінарних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санкцій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</a:p>
          <a:p>
            <a:endParaRPr lang="ru-RU" dirty="0">
              <a:latin typeface="Bahnschrift SemiBold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err="1" smtClean="0">
                <a:latin typeface="Bahnschrift SemiBold" panose="020B0502040204020203" pitchFamily="34" charset="0"/>
              </a:rPr>
              <a:t>Жовта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картка</a:t>
            </a:r>
            <a:r>
              <a:rPr lang="ru-RU" dirty="0" smtClean="0">
                <a:latin typeface="Bahnschrift SemiBold" panose="020B0502040204020203" pitchFamily="34" charset="0"/>
              </a:rPr>
              <a:t> (</a:t>
            </a:r>
            <a:r>
              <a:rPr lang="ru-RU" dirty="0" err="1" smtClean="0">
                <a:latin typeface="Bahnschrift SemiBold" panose="020B0502040204020203" pitchFamily="34" charset="0"/>
              </a:rPr>
              <a:t>попередження</a:t>
            </a:r>
            <a:r>
              <a:rPr lang="ru-RU" dirty="0" smtClean="0">
                <a:latin typeface="Bahnschrift SemiBold" panose="020B0502040204020203" pitchFamily="34" charset="0"/>
              </a:rPr>
              <a:t>) </a:t>
            </a:r>
            <a:r>
              <a:rPr lang="ru-RU" dirty="0" err="1" smtClean="0">
                <a:latin typeface="Bahnschrift SemiBold" panose="020B0502040204020203" pitchFamily="34" charset="0"/>
              </a:rPr>
              <a:t>дається</a:t>
            </a:r>
            <a:r>
              <a:rPr lang="ru-RU" dirty="0" smtClean="0">
                <a:latin typeface="Bahnschrift SemiBold" panose="020B0502040204020203" pitchFamily="34" charset="0"/>
              </a:rPr>
              <a:t> за </a:t>
            </a:r>
            <a:r>
              <a:rPr lang="ru-RU" dirty="0" err="1" smtClean="0">
                <a:latin typeface="Bahnschrift SemiBold" panose="020B0502040204020203" pitchFamily="34" charset="0"/>
              </a:rPr>
              <a:t>неспортивну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поведінку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ненормативну</a:t>
            </a:r>
            <a:r>
              <a:rPr lang="ru-RU" dirty="0" smtClean="0">
                <a:latin typeface="Bahnschrift SemiBold" panose="020B0502040204020203" pitchFamily="34" charset="0"/>
              </a:rPr>
              <a:t> лексику, </a:t>
            </a:r>
            <a:r>
              <a:rPr lang="ru-RU" dirty="0" err="1" smtClean="0">
                <a:latin typeface="Bahnschrift SemiBold" panose="020B0502040204020203" pitchFamily="34" charset="0"/>
              </a:rPr>
              <a:t>систематичні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порушення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зняття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екіпіровки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затягування</a:t>
            </a:r>
            <a:r>
              <a:rPr lang="ru-RU" dirty="0" smtClean="0">
                <a:latin typeface="Bahnschrift SemiBold" panose="020B0502040204020203" pitchFamily="34" charset="0"/>
              </a:rPr>
              <a:t> часу матчу.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err="1" smtClean="0">
                <a:latin typeface="Bahnschrift SemiBold" panose="020B0502040204020203" pitchFamily="34" charset="0"/>
              </a:rPr>
              <a:t>Обов'язково</a:t>
            </a:r>
            <a:r>
              <a:rPr lang="ru-RU" dirty="0" smtClean="0">
                <a:latin typeface="Bahnschrift SemiBold" panose="020B0502040204020203" pitchFamily="34" charset="0"/>
              </a:rPr>
              <a:t> повинен </a:t>
            </a:r>
            <a:r>
              <a:rPr lang="ru-RU" dirty="0" err="1" smtClean="0">
                <a:latin typeface="Bahnschrift SemiBold" panose="020B0502040204020203" pitchFamily="34" charset="0"/>
              </a:rPr>
              <a:t>каратися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грубий</a:t>
            </a:r>
            <a:r>
              <a:rPr lang="ru-RU" dirty="0" smtClean="0">
                <a:latin typeface="Bahnschrift SemiBold" panose="020B0502040204020203" pitchFamily="34" charset="0"/>
              </a:rPr>
              <a:t> і </a:t>
            </a:r>
            <a:r>
              <a:rPr lang="ru-RU" dirty="0" err="1" smtClean="0">
                <a:latin typeface="Bahnschrift SemiBold" panose="020B0502040204020203" pitchFamily="34" charset="0"/>
              </a:rPr>
              <a:t>тактичний</a:t>
            </a:r>
            <a:r>
              <a:rPr lang="ru-RU" dirty="0" smtClean="0">
                <a:latin typeface="Bahnschrift SemiBold" panose="020B0502040204020203" pitchFamily="34" charset="0"/>
              </a:rPr>
              <a:t> фол.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err="1" smtClean="0">
                <a:latin typeface="Bahnschrift SemiBold" panose="020B0502040204020203" pitchFamily="34" charset="0"/>
              </a:rPr>
              <a:t>Видаляється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гравець</a:t>
            </a:r>
            <a:r>
              <a:rPr lang="ru-RU" dirty="0" smtClean="0">
                <a:latin typeface="Bahnschrift SemiBold" panose="020B0502040204020203" pitchFamily="34" charset="0"/>
              </a:rPr>
              <a:t> з поля за два </a:t>
            </a:r>
            <a:r>
              <a:rPr lang="ru-RU" dirty="0" err="1" smtClean="0">
                <a:latin typeface="Bahnschrift SemiBold" panose="020B0502040204020203" pitchFamily="34" charset="0"/>
              </a:rPr>
              <a:t>попередження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агресивна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поведінка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плювок</a:t>
            </a:r>
            <a:r>
              <a:rPr lang="ru-RU" dirty="0" smtClean="0">
                <a:latin typeface="Bahnschrift SemiBold" panose="020B0502040204020203" pitchFamily="34" charset="0"/>
              </a:rPr>
              <a:t> в кого-</a:t>
            </a:r>
            <a:r>
              <a:rPr lang="ru-RU" dirty="0" err="1" smtClean="0">
                <a:latin typeface="Bahnschrift SemiBold" panose="020B0502040204020203" pitchFamily="34" charset="0"/>
              </a:rPr>
              <a:t>небудь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перешкода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польоту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м'яча</a:t>
            </a:r>
            <a:r>
              <a:rPr lang="ru-RU" dirty="0" smtClean="0">
                <a:latin typeface="Bahnschrift SemiBold" panose="020B0502040204020203" pitchFamily="34" charset="0"/>
              </a:rPr>
              <a:t> в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ворота рукою, за фол, </a:t>
            </a:r>
            <a:r>
              <a:rPr lang="ru-RU" dirty="0" err="1" smtClean="0">
                <a:latin typeface="Bahnschrift SemiBold" panose="020B0502040204020203" pitchFamily="34" charset="0"/>
              </a:rPr>
              <a:t>який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призвів</a:t>
            </a:r>
            <a:r>
              <a:rPr lang="ru-RU" dirty="0" smtClean="0">
                <a:latin typeface="Bahnschrift SemiBold" panose="020B0502040204020203" pitchFamily="34" charset="0"/>
              </a:rPr>
              <a:t> до </a:t>
            </a:r>
            <a:r>
              <a:rPr lang="ru-RU" dirty="0" err="1" smtClean="0">
                <a:latin typeface="Bahnschrift SemiBold" panose="020B0502040204020203" pitchFamily="34" charset="0"/>
              </a:rPr>
              <a:t>пенальті</a:t>
            </a:r>
            <a:r>
              <a:rPr lang="ru-RU" dirty="0" smtClean="0">
                <a:latin typeface="Bahnschrift SemiBold" panose="020B0502040204020203" pitchFamily="34" charset="0"/>
              </a:rPr>
              <a:t>, за </a:t>
            </a:r>
            <a:r>
              <a:rPr lang="ru-RU" dirty="0" err="1" smtClean="0">
                <a:latin typeface="Bahnschrift SemiBold" panose="020B0502040204020203" pitchFamily="34" charset="0"/>
              </a:rPr>
              <a:t>образи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і </a:t>
            </a:r>
            <a:r>
              <a:rPr lang="ru-RU" dirty="0" err="1" smtClean="0">
                <a:latin typeface="Bahnschrift SemiBold" panose="020B0502040204020203" pitchFamily="34" charset="0"/>
              </a:rPr>
              <a:t>заборонені</a:t>
            </a:r>
            <a:r>
              <a:rPr lang="ru-RU" dirty="0" smtClean="0">
                <a:latin typeface="Bahnschrift SemiBold" panose="020B0502040204020203" pitchFamily="34" charset="0"/>
              </a:rPr>
              <a:t> жести.</a:t>
            </a:r>
          </a:p>
          <a:p>
            <a:endParaRPr lang="ru-RU" dirty="0"/>
          </a:p>
        </p:txBody>
      </p:sp>
      <p:sp>
        <p:nvSpPr>
          <p:cNvPr id="3" name="Овал 2"/>
          <p:cNvSpPr/>
          <p:nvPr/>
        </p:nvSpPr>
        <p:spPr>
          <a:xfrm>
            <a:off x="8600948" y="2998839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 flipH="1">
            <a:off x="7121525" y="1137527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5" name="Овал 4"/>
          <p:cNvSpPr/>
          <p:nvPr/>
        </p:nvSpPr>
        <p:spPr>
          <a:xfrm>
            <a:off x="9337802" y="3735693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7612603" y="8178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/>
          <p:cNvCxnSpPr/>
          <p:nvPr/>
        </p:nvCxnSpPr>
        <p:spPr>
          <a:xfrm flipH="1">
            <a:off x="7520940" y="10972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8" name="Овал 7"/>
          <p:cNvSpPr/>
          <p:nvPr/>
        </p:nvSpPr>
        <p:spPr>
          <a:xfrm>
            <a:off x="9795447" y="4186162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 flipH="1">
            <a:off x="10373443" y="1673607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47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672293" y="340075"/>
            <a:ext cx="8409050" cy="5755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Виды ударов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ahnschrift SemiBold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Правила игры в футбол обуславливают и нормы ввода мяча после нарушений или выхода его за пределы поля.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u-RU" altLang="ru-RU" sz="2000" dirty="0">
              <a:latin typeface="Bahnschrift SemiBold" panose="020B0502040204020203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Аут должен вбрасываться только руками из-за головы без отрывания пяток от газона.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Штрафной удар выполняется ногой, разрешается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разыграть в пас. Гол с такого стандартного положения в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чужие ворота засчитывается, в свои – ограничивается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назначением углового в сторону пробивавшей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Bahnschrift SemiBold" panose="020B0502040204020203" pitchFamily="34" charset="0"/>
              </a:rPr>
              <a:t>команды.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uk-UA" altLang="ru-RU" sz="2000" dirty="0">
                <a:latin typeface="Bahnschrift SemiBold" panose="020B0502040204020203" pitchFamily="34" charset="0"/>
              </a:rPr>
              <a:t> </a:t>
            </a:r>
            <a:r>
              <a:rPr lang="ru-RU" sz="2000" dirty="0" smtClean="0">
                <a:latin typeface="Bahnschrift SemiBold" panose="020B0502040204020203" pitchFamily="34" charset="0"/>
              </a:rPr>
              <a:t>Удар от ворот выполняется из пределов </a:t>
            </a:r>
          </a:p>
          <a:p>
            <a:r>
              <a:rPr lang="ru-RU" sz="2000" dirty="0" smtClean="0">
                <a:latin typeface="Bahnschrift SemiBold" panose="020B0502040204020203" pitchFamily="34" charset="0"/>
              </a:rPr>
              <a:t>вратарской площади.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sz="2000" dirty="0" smtClean="0">
                <a:latin typeface="Bahnschrift SemiBold" panose="020B0502040204020203" pitchFamily="34" charset="0"/>
              </a:rPr>
              <a:t>Автогол с этого стандарта засчитывается только </a:t>
            </a:r>
          </a:p>
          <a:p>
            <a:r>
              <a:rPr lang="ru-RU" sz="2000" dirty="0" smtClean="0">
                <a:latin typeface="Bahnschrift SemiBold" panose="020B0502040204020203" pitchFamily="34" charset="0"/>
              </a:rPr>
              <a:t>в том случае, если мяч </a:t>
            </a:r>
            <a:r>
              <a:rPr lang="ru-RU" sz="2000" dirty="0" err="1" smtClean="0">
                <a:latin typeface="Bahnschrift SemiBold" panose="020B0502040204020203" pitchFamily="34" charset="0"/>
              </a:rPr>
              <a:t>отрикошетил</a:t>
            </a:r>
            <a:r>
              <a:rPr lang="ru-RU" sz="2000" dirty="0" smtClean="0">
                <a:latin typeface="Bahnschrift SemiBold" panose="020B0502040204020203" pitchFamily="34" charset="0"/>
              </a:rPr>
              <a:t> в какого-либо</a:t>
            </a:r>
          </a:p>
          <a:p>
            <a:r>
              <a:rPr lang="ru-RU" sz="2000" dirty="0" smtClean="0">
                <a:latin typeface="Bahnschrift SemiBold" panose="020B0502040204020203" pitchFamily="34" charset="0"/>
              </a:rPr>
              <a:t>футболиста.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Bahnschrift SemiBold" panose="020B0502040204020203" pitchFamily="34" charset="0"/>
            </a:endParaRPr>
          </a:p>
        </p:txBody>
      </p:sp>
      <p:sp>
        <p:nvSpPr>
          <p:cNvPr id="5" name="Овал 4"/>
          <p:cNvSpPr/>
          <p:nvPr/>
        </p:nvSpPr>
        <p:spPr>
          <a:xfrm>
            <a:off x="8308848" y="2859139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6829425" y="997827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45702" y="3595993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 flipH="1">
            <a:off x="6996176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flipH="1">
            <a:off x="7228840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9503347" y="4046462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 flipH="1">
            <a:off x="10081343" y="1533907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1469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00689" y="1220523"/>
            <a:ext cx="8636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smtClean="0">
                <a:latin typeface="Bahnschrift SemiBold" panose="020B0502040204020203" pitchFamily="34" charset="0"/>
              </a:rPr>
              <a:t>Угловой удар делается от флагштока. Назначается за пересечение мячом вратарской линии (не линии ворот) от игрока-соперника. Пробивается ногой, можно разыграть в пас.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smtClean="0">
                <a:latin typeface="Bahnschrift SemiBold" panose="020B0502040204020203" pitchFamily="34" charset="0"/>
              </a:rPr>
              <a:t>Пенальти выполняется с 11-метровой отметки.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smtClean="0">
                <a:latin typeface="Bahnschrift SemiBold" panose="020B0502040204020203" pitchFamily="34" charset="0"/>
              </a:rPr>
              <a:t>Гол в футболе засчитывается только тогда, когда мяч полностью пересек линию ворот между стойками при отсутствии нарушения.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dirty="0" smtClean="0">
                <a:latin typeface="Bahnschrift SemiBold" panose="020B0502040204020203" pitchFamily="34" charset="0"/>
              </a:rPr>
              <a:t>Самым частым фолом в атаке является </a:t>
            </a:r>
            <a:r>
              <a:rPr lang="ru-RU" dirty="0" err="1" smtClean="0">
                <a:latin typeface="Bahnschrift SemiBold" panose="020B0502040204020203" pitchFamily="34" charset="0"/>
              </a:rPr>
              <a:t>офф</a:t>
            </a:r>
            <a:r>
              <a:rPr lang="ru-RU" dirty="0" smtClean="0">
                <a:latin typeface="Bahnschrift SemiBold" panose="020B0502040204020203" pitchFamily="34" charset="0"/>
              </a:rPr>
              <a:t>-сайд. Положение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«вне игры» фиксируется, когда игрок нападающей команды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оказался на корпус ближе к чужим воротам, чем любой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участник защищающейся стороны, кроме вратаря.</a:t>
            </a:r>
          </a:p>
          <a:p>
            <a:endParaRPr lang="ru-RU" dirty="0"/>
          </a:p>
        </p:txBody>
      </p:sp>
      <p:sp>
        <p:nvSpPr>
          <p:cNvPr id="4" name="Овал 3"/>
          <p:cNvSpPr/>
          <p:nvPr/>
        </p:nvSpPr>
        <p:spPr>
          <a:xfrm>
            <a:off x="8308848" y="2859139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 flipH="1">
            <a:off x="6829425" y="997827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" name="Овал 5"/>
          <p:cNvSpPr/>
          <p:nvPr/>
        </p:nvSpPr>
        <p:spPr>
          <a:xfrm>
            <a:off x="9045702" y="3595993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H="1">
            <a:off x="6996176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/>
          <p:cNvCxnSpPr/>
          <p:nvPr/>
        </p:nvCxnSpPr>
        <p:spPr>
          <a:xfrm flipH="1">
            <a:off x="7228840" y="957593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Овал 8"/>
          <p:cNvSpPr/>
          <p:nvPr/>
        </p:nvSpPr>
        <p:spPr>
          <a:xfrm>
            <a:off x="9503347" y="4046462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 flipH="1">
            <a:off x="10081343" y="1533907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108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3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/>
          <p:cNvSpPr/>
          <p:nvPr/>
        </p:nvSpPr>
        <p:spPr>
          <a:xfrm>
            <a:off x="7623048" y="3007214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 flipH="1">
            <a:off x="6143626" y="472802"/>
            <a:ext cx="6137274" cy="82937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" name="Овал 5"/>
          <p:cNvSpPr/>
          <p:nvPr/>
        </p:nvSpPr>
        <p:spPr>
          <a:xfrm>
            <a:off x="8359902" y="3744068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H="1">
            <a:off x="6310376" y="688702"/>
            <a:ext cx="5970524" cy="803757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/>
          <p:cNvCxnSpPr/>
          <p:nvPr/>
        </p:nvCxnSpPr>
        <p:spPr>
          <a:xfrm flipH="1">
            <a:off x="6543040" y="1105668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Овал 8"/>
          <p:cNvSpPr/>
          <p:nvPr/>
        </p:nvSpPr>
        <p:spPr>
          <a:xfrm>
            <a:off x="8817547" y="4194537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 flipH="1">
            <a:off x="9395544" y="2619102"/>
            <a:ext cx="1158156" cy="157543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66160" y="238939"/>
            <a:ext cx="7521484" cy="4760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b="1" dirty="0" err="1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Жіночий</a:t>
            </a:r>
            <a:r>
              <a:rPr lang="ru-RU" sz="8000" b="1" dirty="0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 футбол </a:t>
            </a:r>
            <a:r>
              <a:rPr lang="ru-RU" sz="8000" b="1" dirty="0" err="1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сьогодні</a:t>
            </a:r>
            <a:endParaRPr lang="ru-RU" sz="8000" b="1" dirty="0" smtClean="0">
              <a:solidFill>
                <a:schemeClr val="bg1"/>
              </a:solidFill>
              <a:latin typeface="Pattaya" panose="00000500000000000000" pitchFamily="2" charset="-34"/>
              <a:cs typeface="Pattaya" panose="00000500000000000000" pitchFamily="2" charset="-34"/>
            </a:endParaRPr>
          </a:p>
          <a:p>
            <a:endParaRPr lang="ru-RU" sz="13800" dirty="0">
              <a:latin typeface="Pattaya" panose="00000500000000000000" pitchFamily="2" charset="-34"/>
              <a:cs typeface="Pattaya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11082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19400" y="571500"/>
            <a:ext cx="927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smtClean="0">
                <a:latin typeface="Bahnschrift SemiBold" panose="020B0502040204020203" pitchFamily="34" charset="0"/>
              </a:rPr>
              <a:t>Топ 3 </a:t>
            </a:r>
            <a:r>
              <a:rPr lang="ru-RU" sz="3600" dirty="0" err="1" smtClean="0">
                <a:latin typeface="Bahnschrift SemiBold" panose="020B0502040204020203" pitchFamily="34" charset="0"/>
              </a:rPr>
              <a:t>кращі</a:t>
            </a:r>
            <a:r>
              <a:rPr lang="ru-RU" sz="3600" dirty="0" smtClean="0">
                <a:latin typeface="Bahnschrift SemiBold" panose="020B0502040204020203" pitchFamily="34" charset="0"/>
              </a:rPr>
              <a:t> </a:t>
            </a:r>
            <a:r>
              <a:rPr lang="ru-RU" sz="3600" dirty="0" err="1" smtClean="0">
                <a:latin typeface="Bahnschrift SemiBold" panose="020B0502040204020203" pitchFamily="34" charset="0"/>
              </a:rPr>
              <a:t>футболістки</a:t>
            </a:r>
            <a:r>
              <a:rPr lang="ru-RU" sz="3600" dirty="0" smtClean="0">
                <a:latin typeface="Bahnschrift SemiBold" panose="020B0502040204020203" pitchFamily="34" charset="0"/>
              </a:rPr>
              <a:t> в </a:t>
            </a:r>
            <a:r>
              <a:rPr lang="ru-RU" sz="3600" dirty="0" err="1" smtClean="0">
                <a:latin typeface="Bahnschrift SemiBold" panose="020B0502040204020203" pitchFamily="34" charset="0"/>
              </a:rPr>
              <a:t>світі</a:t>
            </a:r>
            <a:endParaRPr lang="ru-RU" sz="3600" dirty="0">
              <a:latin typeface="Bahnschrift SemiBold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5300" y="4686300"/>
            <a:ext cx="3098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Пернілла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Хардер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Національна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збірна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Данія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Клуб: «</a:t>
            </a:r>
            <a:r>
              <a:rPr lang="ru-RU" dirty="0" err="1" smtClean="0">
                <a:latin typeface="Bahnschrift SemiBold" panose="020B0502040204020203" pitchFamily="34" charset="0"/>
              </a:rPr>
              <a:t>Вольфсбург</a:t>
            </a:r>
            <a:r>
              <a:rPr lang="ru-RU" dirty="0" smtClean="0">
                <a:latin typeface="Bahnschrift SemiBold" panose="020B0502040204020203" pitchFamily="34" charset="0"/>
              </a:rPr>
              <a:t>» (</a:t>
            </a:r>
            <a:r>
              <a:rPr lang="ru-RU" dirty="0" err="1" smtClean="0">
                <a:latin typeface="Bahnschrift SemiBold" panose="020B0502040204020203" pitchFamily="34" charset="0"/>
              </a:rPr>
              <a:t>Німеччина</a:t>
            </a:r>
            <a:r>
              <a:rPr lang="ru-RU" dirty="0" smtClean="0">
                <a:latin typeface="Bahnschrift SemiBold" panose="020B0502040204020203" pitchFamily="34" charset="0"/>
              </a:rPr>
              <a:t>)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Вік</a:t>
            </a:r>
            <a:r>
              <a:rPr lang="ru-RU" dirty="0" smtClean="0">
                <a:latin typeface="Bahnschrift SemiBold" panose="020B0502040204020203" pitchFamily="34" charset="0"/>
              </a:rPr>
              <a:t>: 26 </a:t>
            </a:r>
            <a:r>
              <a:rPr lang="ru-RU" dirty="0" err="1" smtClean="0">
                <a:latin typeface="Bahnschrift SemiBold" panose="020B0502040204020203" pitchFamily="34" charset="0"/>
              </a:rPr>
              <a:t>років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Ігрова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позиція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нападник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37" r="15063"/>
          <a:stretch/>
        </p:blipFill>
        <p:spPr>
          <a:xfrm>
            <a:off x="609600" y="1459131"/>
            <a:ext cx="2984500" cy="298586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06900" y="4686300"/>
            <a:ext cx="3759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Саманта</a:t>
            </a:r>
            <a:r>
              <a:rPr lang="ru-RU" dirty="0" smtClean="0">
                <a:latin typeface="Bahnschrift SemiBold" panose="020B0502040204020203" pitchFamily="34" charset="0"/>
              </a:rPr>
              <a:t> Керр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Національна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збірна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Австралія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Клуби: «Перт </a:t>
            </a:r>
            <a:r>
              <a:rPr lang="ru-RU" dirty="0" err="1" smtClean="0">
                <a:latin typeface="Bahnschrift SemiBold" panose="020B0502040204020203" pitchFamily="34" charset="0"/>
              </a:rPr>
              <a:t>Глорі</a:t>
            </a:r>
            <a:r>
              <a:rPr lang="ru-RU" dirty="0" smtClean="0">
                <a:latin typeface="Bahnschrift SemiBold" panose="020B0502040204020203" pitchFamily="34" charset="0"/>
              </a:rPr>
              <a:t>» (</a:t>
            </a:r>
            <a:r>
              <a:rPr lang="ru-RU" dirty="0" err="1" smtClean="0">
                <a:latin typeface="Bahnschrift SemiBold" panose="020B0502040204020203" pitchFamily="34" charset="0"/>
              </a:rPr>
              <a:t>Австралія</a:t>
            </a:r>
            <a:r>
              <a:rPr lang="ru-RU" dirty="0" smtClean="0">
                <a:latin typeface="Bahnschrift SemiBold" panose="020B0502040204020203" pitchFamily="34" charset="0"/>
              </a:rPr>
              <a:t>) і «Чикаго Ред </a:t>
            </a:r>
            <a:r>
              <a:rPr lang="ru-RU" dirty="0" err="1" smtClean="0">
                <a:latin typeface="Bahnschrift SemiBold" panose="020B0502040204020203" pitchFamily="34" charset="0"/>
              </a:rPr>
              <a:t>Старс</a:t>
            </a:r>
            <a:r>
              <a:rPr lang="ru-RU" dirty="0" smtClean="0">
                <a:latin typeface="Bahnschrift SemiBold" panose="020B0502040204020203" pitchFamily="34" charset="0"/>
              </a:rPr>
              <a:t>» (США)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Вік</a:t>
            </a:r>
            <a:r>
              <a:rPr lang="ru-RU" dirty="0" smtClean="0">
                <a:latin typeface="Bahnschrift SemiBold" panose="020B0502040204020203" pitchFamily="34" charset="0"/>
              </a:rPr>
              <a:t>: 25 </a:t>
            </a:r>
            <a:r>
              <a:rPr lang="ru-RU" dirty="0" err="1" smtClean="0">
                <a:latin typeface="Bahnschrift SemiBold" panose="020B0502040204020203" pitchFamily="34" charset="0"/>
              </a:rPr>
              <a:t>років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Ігрова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позиція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нападник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1" r="13380"/>
          <a:stretch/>
        </p:blipFill>
        <p:spPr>
          <a:xfrm>
            <a:off x="4406900" y="1459131"/>
            <a:ext cx="3541797" cy="298586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724900" y="4686300"/>
            <a:ext cx="3111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Bahnschrift SemiBold" panose="020B0502040204020203" pitchFamily="34" charset="0"/>
              </a:rPr>
              <a:t>Ада </a:t>
            </a:r>
            <a:r>
              <a:rPr lang="ru-RU" dirty="0" err="1" smtClean="0">
                <a:latin typeface="Bahnschrift SemiBold" panose="020B0502040204020203" pitchFamily="34" charset="0"/>
              </a:rPr>
              <a:t>Хегерберг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Національна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збірна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Норвегія</a:t>
            </a:r>
            <a:endParaRPr lang="ru-RU" dirty="0" smtClean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Клуб: «</a:t>
            </a:r>
            <a:r>
              <a:rPr lang="ru-RU" dirty="0" err="1" smtClean="0">
                <a:latin typeface="Bahnschrift SemiBold" panose="020B0502040204020203" pitchFamily="34" charset="0"/>
              </a:rPr>
              <a:t>Ліон</a:t>
            </a:r>
            <a:r>
              <a:rPr lang="ru-RU" dirty="0" smtClean="0">
                <a:latin typeface="Bahnschrift SemiBold" panose="020B0502040204020203" pitchFamily="34" charset="0"/>
              </a:rPr>
              <a:t>» (</a:t>
            </a:r>
            <a:r>
              <a:rPr lang="ru-RU" dirty="0" err="1" smtClean="0">
                <a:latin typeface="Bahnschrift SemiBold" panose="020B0502040204020203" pitchFamily="34" charset="0"/>
              </a:rPr>
              <a:t>Франція</a:t>
            </a:r>
            <a:r>
              <a:rPr lang="ru-RU" dirty="0" smtClean="0">
                <a:latin typeface="Bahnschrift SemiBold" panose="020B0502040204020203" pitchFamily="34" charset="0"/>
              </a:rPr>
              <a:t>)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Вік</a:t>
            </a:r>
            <a:r>
              <a:rPr lang="ru-RU" dirty="0" smtClean="0">
                <a:latin typeface="Bahnschrift SemiBold" panose="020B0502040204020203" pitchFamily="34" charset="0"/>
              </a:rPr>
              <a:t>: 23 року</a:t>
            </a: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Ігрова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позиція</a:t>
            </a:r>
            <a:r>
              <a:rPr lang="ru-RU" dirty="0" smtClean="0">
                <a:latin typeface="Bahnschrift SemiBold" panose="020B0502040204020203" pitchFamily="34" charset="0"/>
              </a:rPr>
              <a:t>: </a:t>
            </a:r>
            <a:r>
              <a:rPr lang="ru-RU" dirty="0" err="1" smtClean="0">
                <a:latin typeface="Bahnschrift SemiBold" panose="020B0502040204020203" pitchFamily="34" charset="0"/>
              </a:rPr>
              <a:t>нападник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76" r="13836"/>
          <a:stretch/>
        </p:blipFill>
        <p:spPr>
          <a:xfrm>
            <a:off x="8761497" y="1459131"/>
            <a:ext cx="3022600" cy="29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36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04" y="0"/>
            <a:ext cx="10371007" cy="6858000"/>
          </a:xfrm>
          <a:prstGeom prst="rect">
            <a:avLst/>
          </a:prstGeom>
        </p:spPr>
      </p:pic>
      <p:sp>
        <p:nvSpPr>
          <p:cNvPr id="11" name="Блок-схема: задержка 10"/>
          <p:cNvSpPr/>
          <p:nvPr/>
        </p:nvSpPr>
        <p:spPr>
          <a:xfrm flipH="1">
            <a:off x="6337300" y="0"/>
            <a:ext cx="5854700" cy="6858000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8089900" y="668278"/>
            <a:ext cx="3492500" cy="50783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Якщо</a:t>
            </a:r>
            <a:r>
              <a:rPr lang="ru-RU" dirty="0" smtClean="0">
                <a:latin typeface="Bahnschrift SemiBold" panose="020B0502040204020203" pitchFamily="34" charset="0"/>
              </a:rPr>
              <a:t> вести </a:t>
            </a:r>
            <a:r>
              <a:rPr lang="ru-RU" dirty="0" err="1" smtClean="0">
                <a:latin typeface="Bahnschrift SemiBold" panose="020B0502040204020203" pitchFamily="34" charset="0"/>
              </a:rPr>
              <a:t>мову</a:t>
            </a:r>
            <a:r>
              <a:rPr lang="ru-RU" dirty="0" smtClean="0">
                <a:latin typeface="Bahnschrift SemiBold" panose="020B0502040204020203" pitchFamily="34" charset="0"/>
              </a:rPr>
              <a:t> про </a:t>
            </a:r>
            <a:r>
              <a:rPr lang="ru-RU" dirty="0" err="1" smtClean="0">
                <a:latin typeface="Bahnschrift SemiBold" panose="020B0502040204020203" pitchFamily="34" charset="0"/>
              </a:rPr>
              <a:t>український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dirty="0" smtClean="0">
                <a:latin typeface="Bahnschrift SemiBold" panose="020B0502040204020203" pitchFamily="34" charset="0"/>
              </a:rPr>
              <a:t> футбол, то </a:t>
            </a:r>
            <a:r>
              <a:rPr lang="ru-RU" dirty="0" err="1" smtClean="0">
                <a:latin typeface="Bahnschrift SemiBold" panose="020B0502040204020203" pitchFamily="34" charset="0"/>
              </a:rPr>
              <a:t>прийдемо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висновку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що</a:t>
            </a:r>
            <a:r>
              <a:rPr lang="ru-RU" dirty="0" smtClean="0">
                <a:latin typeface="Bahnschrift SemiBold" panose="020B0502040204020203" pitchFamily="34" charset="0"/>
              </a:rPr>
              <a:t> у </a:t>
            </a:r>
            <a:r>
              <a:rPr lang="ru-RU" dirty="0" err="1" smtClean="0">
                <a:latin typeface="Bahnschrift SemiBold" panose="020B0502040204020203" pitchFamily="34" charset="0"/>
              </a:rPr>
              <a:t>даний</a:t>
            </a:r>
            <a:r>
              <a:rPr lang="ru-RU" dirty="0" smtClean="0">
                <a:latin typeface="Bahnschrift SemiBold" panose="020B0502040204020203" pitchFamily="34" charset="0"/>
              </a:rPr>
              <a:t> момент часу </a:t>
            </a:r>
            <a:r>
              <a:rPr lang="ru-RU" dirty="0" err="1" smtClean="0">
                <a:latin typeface="Bahnschrift SemiBold" panose="020B0502040204020203" pitchFamily="34" charset="0"/>
              </a:rPr>
              <a:t>цей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досі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маловідомий</a:t>
            </a:r>
            <a:r>
              <a:rPr lang="ru-RU" dirty="0" smtClean="0">
                <a:latin typeface="Bahnschrift SemiBold" panose="020B0502040204020203" pitchFamily="34" charset="0"/>
              </a:rPr>
              <a:t> і </a:t>
            </a:r>
            <a:r>
              <a:rPr lang="ru-RU" dirty="0" err="1" smtClean="0">
                <a:latin typeface="Bahnschrift SemiBold" panose="020B0502040204020203" pitchFamily="34" charset="0"/>
              </a:rPr>
              <a:t>непопулярний</a:t>
            </a:r>
            <a:r>
              <a:rPr lang="ru-RU" dirty="0" smtClean="0">
                <a:latin typeface="Bahnschrift SemiBold" panose="020B0502040204020203" pitchFamily="34" charset="0"/>
              </a:rPr>
              <a:t> вид спорту </a:t>
            </a:r>
            <a:r>
              <a:rPr lang="ru-RU" dirty="0" err="1" smtClean="0">
                <a:latin typeface="Bahnschrift SemiBold" panose="020B0502040204020203" pitchFamily="34" charset="0"/>
              </a:rPr>
              <a:t>переживає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період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повільного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розвитку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Про </a:t>
            </a:r>
            <a:r>
              <a:rPr lang="ru-RU" dirty="0" err="1" smtClean="0">
                <a:latin typeface="Bahnschrift SemiBold" panose="020B0502040204020203" pitchFamily="34" charset="0"/>
              </a:rPr>
              <a:t>це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свідчить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наявна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кількість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жіночих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футбольних</a:t>
            </a:r>
            <a:r>
              <a:rPr lang="ru-RU" dirty="0" smtClean="0">
                <a:latin typeface="Bahnschrift SemiBold" panose="020B0502040204020203" pitchFamily="34" charset="0"/>
              </a:rPr>
              <a:t> команд </a:t>
            </a:r>
            <a:r>
              <a:rPr lang="ru-RU" dirty="0" err="1" smtClean="0">
                <a:latin typeface="Bahnschrift SemiBold" panose="020B0502040204020203" pitchFamily="34" charset="0"/>
              </a:rPr>
              <a:t>України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що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вказує</a:t>
            </a:r>
            <a:r>
              <a:rPr lang="ru-RU" dirty="0" smtClean="0">
                <a:latin typeface="Bahnschrift SemiBold" panose="020B0502040204020203" pitchFamily="34" charset="0"/>
              </a:rPr>
              <a:t> на </a:t>
            </a:r>
            <a:r>
              <a:rPr lang="ru-RU" dirty="0" err="1" smtClean="0">
                <a:latin typeface="Bahnschrift SemiBold" panose="020B0502040204020203" pitchFamily="34" charset="0"/>
              </a:rPr>
              <a:t>зацікавлення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дівчат</a:t>
            </a:r>
            <a:r>
              <a:rPr lang="ru-RU" dirty="0" smtClean="0">
                <a:latin typeface="Bahnschrift SemiBold" panose="020B0502040204020203" pitchFamily="34" charset="0"/>
              </a:rPr>
              <a:t> та </a:t>
            </a:r>
            <a:r>
              <a:rPr lang="ru-RU" dirty="0" err="1" smtClean="0">
                <a:latin typeface="Bahnschrift SemiBold" panose="020B0502040204020203" pitchFamily="34" charset="0"/>
              </a:rPr>
              <a:t>жінок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цим</a:t>
            </a:r>
            <a:r>
              <a:rPr lang="ru-RU" dirty="0" smtClean="0">
                <a:latin typeface="Bahnschrift SemiBold" panose="020B0502040204020203" pitchFamily="34" charset="0"/>
              </a:rPr>
              <a:t> видом спорту. </a:t>
            </a:r>
            <a:r>
              <a:rPr lang="ru-RU" dirty="0" err="1" smtClean="0">
                <a:latin typeface="Bahnschrift SemiBold" panose="020B0502040204020203" pitchFamily="34" charset="0"/>
              </a:rPr>
              <a:t>Окрім</a:t>
            </a:r>
            <a:r>
              <a:rPr lang="ru-RU" dirty="0" smtClean="0">
                <a:latin typeface="Bahnschrift SemiBold" panose="020B0502040204020203" pitchFamily="34" charset="0"/>
              </a:rPr>
              <a:t> того, </a:t>
            </a:r>
            <a:r>
              <a:rPr lang="ru-RU" dirty="0" err="1" smtClean="0">
                <a:latin typeface="Bahnschrift SemiBold" panose="020B0502040204020203" pitchFamily="34" charset="0"/>
              </a:rPr>
              <a:t>поступ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українського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жіночого</a:t>
            </a:r>
            <a:r>
              <a:rPr lang="ru-RU" dirty="0" smtClean="0">
                <a:latin typeface="Bahnschrift SemiBold" panose="020B0502040204020203" pitchFamily="34" charset="0"/>
              </a:rPr>
              <a:t> футболу </a:t>
            </a:r>
            <a:r>
              <a:rPr lang="ru-RU" dirty="0" err="1" smtClean="0">
                <a:latin typeface="Bahnschrift SemiBold" panose="020B0502040204020203" pitchFamily="34" charset="0"/>
              </a:rPr>
              <a:t>відбувається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завдяки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старанням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національної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збірної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України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головним</a:t>
            </a:r>
            <a:r>
              <a:rPr lang="ru-RU" dirty="0" smtClean="0">
                <a:latin typeface="Bahnschrift SemiBold" panose="020B0502040204020203" pitchFamily="34" charset="0"/>
              </a:rPr>
              <a:t> тренером </a:t>
            </a:r>
            <a:r>
              <a:rPr lang="ru-RU" dirty="0" err="1" smtClean="0">
                <a:latin typeface="Bahnschrift SemiBold" panose="020B0502040204020203" pitchFamily="34" charset="0"/>
              </a:rPr>
              <a:t>якої</a:t>
            </a:r>
            <a:r>
              <a:rPr lang="ru-RU" dirty="0" smtClean="0">
                <a:latin typeface="Bahnschrift SemiBold" panose="020B0502040204020203" pitchFamily="34" charset="0"/>
              </a:rPr>
              <a:t> є Рева </a:t>
            </a:r>
            <a:r>
              <a:rPr lang="ru-RU" dirty="0" err="1" smtClean="0">
                <a:latin typeface="Bahnschrift SemiBold" panose="020B0502040204020203" pitchFamily="34" charset="0"/>
              </a:rPr>
              <a:t>Володимир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Сергійович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endParaRPr lang="ru-RU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851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299" y="0"/>
            <a:ext cx="11392027" cy="6858000"/>
          </a:xfrm>
          <a:prstGeom prst="rect">
            <a:avLst/>
          </a:prstGeom>
        </p:spPr>
      </p:pic>
      <p:sp>
        <p:nvSpPr>
          <p:cNvPr id="5" name="Блок-схема: задержка 4"/>
          <p:cNvSpPr/>
          <p:nvPr/>
        </p:nvSpPr>
        <p:spPr>
          <a:xfrm>
            <a:off x="0" y="0"/>
            <a:ext cx="4445000" cy="6858000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444500" y="394692"/>
            <a:ext cx="300990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Bahnschrift SemiBold" panose="020B0502040204020203" pitchFamily="34" charset="0"/>
              </a:rPr>
              <a:t>На </a:t>
            </a:r>
            <a:r>
              <a:rPr lang="ru-RU" dirty="0" err="1" smtClean="0">
                <a:latin typeface="Bahnschrift SemiBold" panose="020B0502040204020203" pitchFamily="34" charset="0"/>
              </a:rPr>
              <a:t>даний</a:t>
            </a:r>
            <a:r>
              <a:rPr lang="ru-RU" dirty="0" smtClean="0">
                <a:latin typeface="Bahnschrift SemiBold" panose="020B0502040204020203" pitchFamily="34" charset="0"/>
              </a:rPr>
              <a:t> момент часу </a:t>
            </a:r>
            <a:r>
              <a:rPr lang="ru-RU" dirty="0" err="1" smtClean="0">
                <a:latin typeface="Bahnschrift SemiBold" panose="020B0502040204020203" pitchFamily="34" charset="0"/>
              </a:rPr>
              <a:t>існує</a:t>
            </a:r>
            <a:r>
              <a:rPr lang="ru-RU" dirty="0" smtClean="0">
                <a:latin typeface="Bahnschrift SemiBold" panose="020B0502040204020203" pitchFamily="34" charset="0"/>
              </a:rPr>
              <a:t> низка </a:t>
            </a:r>
            <a:r>
              <a:rPr lang="ru-RU" dirty="0" err="1" smtClean="0">
                <a:latin typeface="Bahnschrift SemiBold" panose="020B0502040204020203" pitchFamily="34" charset="0"/>
              </a:rPr>
              <a:t>турнірних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змагань</a:t>
            </a:r>
            <a:r>
              <a:rPr lang="ru-RU" dirty="0" smtClean="0">
                <a:latin typeface="Bahnschrift SemiBold" panose="020B0502040204020203" pitchFamily="34" charset="0"/>
              </a:rPr>
              <a:t>, у </a:t>
            </a:r>
            <a:r>
              <a:rPr lang="ru-RU" dirty="0" err="1" smtClean="0">
                <a:latin typeface="Bahnschrift SemiBold" panose="020B0502040204020203" pitchFamily="34" charset="0"/>
              </a:rPr>
              <a:t>яких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беруть</a:t>
            </a:r>
            <a:r>
              <a:rPr lang="ru-RU" dirty="0" smtClean="0">
                <a:latin typeface="Bahnschrift SemiBold" panose="020B0502040204020203" pitchFamily="34" charset="0"/>
              </a:rPr>
              <a:t> участь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футболістки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українських</a:t>
            </a:r>
            <a:r>
              <a:rPr lang="ru-RU" dirty="0" smtClean="0">
                <a:latin typeface="Bahnschrift SemiBold" panose="020B0502040204020203" pitchFamily="34" charset="0"/>
              </a:rPr>
              <a:t> команд, </a:t>
            </a:r>
            <a:r>
              <a:rPr lang="ru-RU" dirty="0" err="1" smtClean="0">
                <a:latin typeface="Bahnschrift SemiBold" panose="020B0502040204020203" pitchFamily="34" charset="0"/>
              </a:rPr>
              <a:t>серед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яких</a:t>
            </a:r>
            <a:r>
              <a:rPr lang="ru-RU" dirty="0" smtClean="0">
                <a:latin typeface="Bahnschrift SemiBold" panose="020B0502040204020203" pitchFamily="34" charset="0"/>
              </a:rPr>
              <a:t> — </a:t>
            </a:r>
            <a:r>
              <a:rPr lang="ru-RU" dirty="0" err="1" smtClean="0">
                <a:latin typeface="Bahnschrift SemiBold" panose="020B0502040204020203" pitchFamily="34" charset="0"/>
              </a:rPr>
              <a:t>Жінки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До «</a:t>
            </a:r>
            <a:r>
              <a:rPr lang="ru-RU" dirty="0" err="1" smtClean="0">
                <a:latin typeface="Bahnschrift SemiBold" panose="020B0502040204020203" pitchFamily="34" charset="0"/>
              </a:rPr>
              <a:t>Жінки</a:t>
            </a:r>
            <a:r>
              <a:rPr lang="ru-RU" dirty="0" smtClean="0">
                <a:latin typeface="Bahnschrift SemiBold" panose="020B0502040204020203" pitchFamily="34" charset="0"/>
              </a:rPr>
              <a:t>. ЧУ </a:t>
            </a:r>
            <a:r>
              <a:rPr lang="ru-RU" dirty="0" err="1" smtClean="0">
                <a:latin typeface="Bahnschrift SemiBold" panose="020B0502040204020203" pitchFamily="34" charset="0"/>
              </a:rPr>
              <a:t>Вища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ліга</a:t>
            </a:r>
            <a:r>
              <a:rPr lang="ru-RU" dirty="0" smtClean="0">
                <a:latin typeface="Bahnschrift SemiBold" panose="020B0502040204020203" pitchFamily="34" charset="0"/>
              </a:rPr>
              <a:t>» належать </a:t>
            </a:r>
            <a:r>
              <a:rPr lang="ru-RU" dirty="0" err="1" smtClean="0">
                <a:latin typeface="Bahnschrift SemiBold" panose="020B0502040204020203" pitchFamily="34" charset="0"/>
              </a:rPr>
              <a:t>наступні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футбольні</a:t>
            </a:r>
            <a:r>
              <a:rPr lang="ru-RU" dirty="0" smtClean="0">
                <a:latin typeface="Bahnschrift SemiBold" panose="020B0502040204020203" pitchFamily="34" charset="0"/>
              </a:rPr>
              <a:t> клуби: «Житлобуд-1» </a:t>
            </a:r>
            <a:r>
              <a:rPr lang="ru-RU" dirty="0" err="1" smtClean="0">
                <a:latin typeface="Bahnschrift SemiBold" panose="020B0502040204020203" pitchFamily="34" charset="0"/>
              </a:rPr>
              <a:t>Харків</a:t>
            </a:r>
            <a:r>
              <a:rPr lang="ru-RU" dirty="0" smtClean="0">
                <a:latin typeface="Bahnschrift SemiBold" panose="020B0502040204020203" pitchFamily="34" charset="0"/>
              </a:rPr>
              <a:t>, «</a:t>
            </a:r>
            <a:r>
              <a:rPr lang="ru-RU" dirty="0" err="1" smtClean="0">
                <a:latin typeface="Bahnschrift SemiBold" panose="020B0502040204020203" pitchFamily="34" charset="0"/>
              </a:rPr>
              <a:t>Єдність</a:t>
            </a:r>
            <a:r>
              <a:rPr lang="ru-RU" dirty="0" smtClean="0">
                <a:latin typeface="Bahnschrift SemiBold" panose="020B0502040204020203" pitchFamily="34" charset="0"/>
              </a:rPr>
              <a:t>» (Плиски), «Легенда-ШВСМ» (</a:t>
            </a:r>
            <a:r>
              <a:rPr lang="ru-RU" dirty="0" err="1" smtClean="0">
                <a:latin typeface="Bahnschrift SemiBold" panose="020B0502040204020203" pitchFamily="34" charset="0"/>
              </a:rPr>
              <a:t>Чернігів</a:t>
            </a:r>
            <a:r>
              <a:rPr lang="ru-RU" dirty="0" smtClean="0">
                <a:latin typeface="Bahnschrift SemiBold" panose="020B0502040204020203" pitchFamily="34" charset="0"/>
              </a:rPr>
              <a:t>), «Житлобуд-2» </a:t>
            </a:r>
            <a:r>
              <a:rPr lang="ru-RU" dirty="0" err="1" smtClean="0">
                <a:latin typeface="Bahnschrift SemiBold" panose="020B0502040204020203" pitchFamily="34" charset="0"/>
              </a:rPr>
              <a:t>Харків</a:t>
            </a:r>
            <a:r>
              <a:rPr lang="ru-RU" dirty="0" smtClean="0">
                <a:latin typeface="Bahnschrift SemiBold" panose="020B0502040204020203" pitchFamily="34" charset="0"/>
              </a:rPr>
              <a:t>, «Злагода-Дніпро-1» (</a:t>
            </a:r>
            <a:r>
              <a:rPr lang="ru-RU" dirty="0" err="1" smtClean="0">
                <a:latin typeface="Bahnschrift SemiBold" panose="020B0502040204020203" pitchFamily="34" charset="0"/>
              </a:rPr>
              <a:t>Дніпро</a:t>
            </a:r>
            <a:r>
              <a:rPr lang="ru-RU" dirty="0" smtClean="0">
                <a:latin typeface="Bahnschrift SemiBold" panose="020B0502040204020203" pitchFamily="34" charset="0"/>
              </a:rPr>
              <a:t>), «Родина-</a:t>
            </a:r>
            <a:r>
              <a:rPr lang="ru-RU" dirty="0" err="1" smtClean="0">
                <a:latin typeface="Bahnschrift SemiBold" panose="020B0502040204020203" pitchFamily="34" charset="0"/>
              </a:rPr>
              <a:t>Ліцей</a:t>
            </a:r>
            <a:r>
              <a:rPr lang="ru-RU" dirty="0" smtClean="0">
                <a:latin typeface="Bahnschrift SemiBold" panose="020B0502040204020203" pitchFamily="34" charset="0"/>
              </a:rPr>
              <a:t>» </a:t>
            </a:r>
            <a:r>
              <a:rPr lang="ru-RU" dirty="0" err="1" smtClean="0">
                <a:latin typeface="Bahnschrift SemiBold" panose="020B0502040204020203" pitchFamily="34" charset="0"/>
              </a:rPr>
              <a:t>Костопіль</a:t>
            </a:r>
            <a:r>
              <a:rPr lang="ru-RU" dirty="0" smtClean="0">
                <a:latin typeface="Bahnschrift SemiBold" panose="020B0502040204020203" pitchFamily="34" charset="0"/>
              </a:rPr>
              <a:t>, «</a:t>
            </a:r>
            <a:r>
              <a:rPr lang="ru-RU" dirty="0" err="1" smtClean="0">
                <a:latin typeface="Bahnschrift SemiBold" panose="020B0502040204020203" pitchFamily="34" charset="0"/>
              </a:rPr>
              <a:t>Ятрань-Берестівець</a:t>
            </a:r>
            <a:r>
              <a:rPr lang="ru-RU" dirty="0" smtClean="0">
                <a:latin typeface="Bahnschrift SemiBold" panose="020B0502040204020203" pitchFamily="34" charset="0"/>
              </a:rPr>
              <a:t>» </a:t>
            </a:r>
            <a:r>
              <a:rPr lang="ru-RU" dirty="0" err="1" smtClean="0">
                <a:latin typeface="Bahnschrift SemiBold" panose="020B0502040204020203" pitchFamily="34" charset="0"/>
              </a:rPr>
              <a:t>Уманський</a:t>
            </a:r>
            <a:r>
              <a:rPr lang="ru-RU" dirty="0" smtClean="0">
                <a:latin typeface="Bahnschrift SemiBold" panose="020B0502040204020203" pitchFamily="34" charset="0"/>
              </a:rPr>
              <a:t> р-н, «</a:t>
            </a:r>
            <a:r>
              <a:rPr lang="ru-RU" dirty="0" err="1" smtClean="0">
                <a:latin typeface="Bahnschrift SemiBold" panose="020B0502040204020203" pitchFamily="34" charset="0"/>
              </a:rPr>
              <a:t>Пантери</a:t>
            </a:r>
            <a:r>
              <a:rPr lang="ru-RU" dirty="0" smtClean="0">
                <a:latin typeface="Bahnschrift SemiBold" panose="020B0502040204020203" pitchFamily="34" charset="0"/>
              </a:rPr>
              <a:t>» (Умань) «Атекс-СДЮШОР-16» </a:t>
            </a:r>
            <a:r>
              <a:rPr lang="ru-RU" dirty="0" err="1" smtClean="0">
                <a:latin typeface="Bahnschrift SemiBold" panose="020B0502040204020203" pitchFamily="34" charset="0"/>
              </a:rPr>
              <a:t>Київ</a:t>
            </a:r>
            <a:r>
              <a:rPr lang="ru-RU" dirty="0" smtClean="0">
                <a:latin typeface="Bahnschrift SemiBold" panose="020B0502040204020203" pitchFamily="34" charset="0"/>
              </a:rPr>
              <a:t>, «</a:t>
            </a:r>
            <a:r>
              <a:rPr lang="ru-RU" dirty="0" err="1" smtClean="0">
                <a:latin typeface="Bahnschrift SemiBold" panose="020B0502040204020203" pitchFamily="34" charset="0"/>
              </a:rPr>
              <a:t>Ладомир</a:t>
            </a:r>
            <a:r>
              <a:rPr lang="ru-RU" dirty="0" smtClean="0">
                <a:latin typeface="Bahnschrift SemiBold" panose="020B0502040204020203" pitchFamily="34" charset="0"/>
              </a:rPr>
              <a:t>» (</a:t>
            </a:r>
            <a:r>
              <a:rPr lang="ru-RU" dirty="0" err="1" smtClean="0">
                <a:latin typeface="Bahnschrift SemiBold" panose="020B0502040204020203" pitchFamily="34" charset="0"/>
              </a:rPr>
              <a:t>Володимир-Волинський</a:t>
            </a:r>
            <a:r>
              <a:rPr lang="ru-RU" dirty="0" smtClean="0">
                <a:latin typeface="Bahnschrift SemiBold" panose="020B0502040204020203" pitchFamily="34" charset="0"/>
              </a:rPr>
              <a:t>).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6855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600" y="0"/>
            <a:ext cx="10290155" cy="6858000"/>
          </a:xfrm>
          <a:prstGeom prst="rect">
            <a:avLst/>
          </a:prstGeom>
        </p:spPr>
      </p:pic>
      <p:sp>
        <p:nvSpPr>
          <p:cNvPr id="4" name="Блок-схема: задержка 3"/>
          <p:cNvSpPr/>
          <p:nvPr/>
        </p:nvSpPr>
        <p:spPr>
          <a:xfrm flipH="1">
            <a:off x="5105400" y="0"/>
            <a:ext cx="7086600" cy="6858000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6477000" y="982176"/>
            <a:ext cx="56261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sz="2400" b="1" dirty="0" smtClean="0">
                <a:latin typeface="Bahnschrift SemiBold" panose="020B0502040204020203" pitchFamily="34" charset="0"/>
              </a:rPr>
              <a:t> футбол</a:t>
            </a:r>
            <a:r>
              <a:rPr lang="ru-RU" sz="2400" dirty="0" smtClean="0">
                <a:latin typeface="Bahnschrift SemiBold" panose="020B0502040204020203" pitchFamily="34" charset="0"/>
              </a:rPr>
              <a:t> —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це</a:t>
            </a:r>
            <a:r>
              <a:rPr lang="ru-RU" sz="2400" dirty="0" smtClean="0">
                <a:latin typeface="Bahnschrift SemiBold" panose="020B0502040204020203" pitchFamily="34" charset="0"/>
              </a:rPr>
              <a:t> вид футболу, у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якому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беруть</a:t>
            </a:r>
            <a:r>
              <a:rPr lang="ru-RU" sz="2400" dirty="0" smtClean="0">
                <a:latin typeface="Bahnschrift SemiBold" panose="020B0502040204020203" pitchFamily="34" charset="0"/>
              </a:rPr>
              <a:t> участь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жінки</a:t>
            </a:r>
            <a:r>
              <a:rPr lang="ru-RU" sz="2400" dirty="0" smtClean="0">
                <a:latin typeface="Bahnschrift SemiBold" panose="020B0502040204020203" pitchFamily="34" charset="0"/>
              </a:rPr>
              <a:t>.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Жіноча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футбольна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гра</a:t>
            </a:r>
            <a:r>
              <a:rPr lang="ru-RU" sz="2400" dirty="0" smtClean="0">
                <a:latin typeface="Bahnschrift SemiBold" panose="020B0502040204020203" pitchFamily="34" charset="0"/>
              </a:rPr>
              <a:t> не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відрізняється</a:t>
            </a:r>
            <a:r>
              <a:rPr lang="ru-RU" sz="2400" dirty="0" smtClean="0">
                <a:latin typeface="Bahnschrift SemiBold" panose="020B0502040204020203" pitchFamily="34" charset="0"/>
              </a:rPr>
              <a:t> правилами та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грою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від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чоловічої</a:t>
            </a:r>
            <a:r>
              <a:rPr lang="ru-RU" sz="2400" dirty="0" smtClean="0">
                <a:latin typeface="Bahnschrift SemiBold" panose="020B0502040204020203" pitchFamily="34" charset="0"/>
              </a:rPr>
              <a:t>.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Відмінність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полягає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частково</a:t>
            </a:r>
            <a:r>
              <a:rPr lang="ru-RU" sz="2400" dirty="0" smtClean="0">
                <a:latin typeface="Bahnschrift SemiBold" panose="020B0502040204020203" pitchFamily="34" charset="0"/>
              </a:rPr>
              <a:t> у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тактиці</a:t>
            </a:r>
            <a:r>
              <a:rPr lang="ru-RU" sz="2400" dirty="0" smtClean="0">
                <a:latin typeface="Bahnschrift SemiBold" panose="020B0502040204020203" pitchFamily="34" charset="0"/>
              </a:rPr>
              <a:t> та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стратегії</a:t>
            </a:r>
            <a:r>
              <a:rPr lang="ru-RU" sz="2400" dirty="0" smtClean="0">
                <a:latin typeface="Bahnschrift SemiBold" panose="020B0502040204020203" pitchFamily="34" charset="0"/>
              </a:rPr>
              <a:t>. </a:t>
            </a:r>
          </a:p>
          <a:p>
            <a:endParaRPr lang="uk-UA" sz="2400" dirty="0">
              <a:latin typeface="Bahnschrift SemiBold" panose="020B0502040204020203" pitchFamily="34" charset="0"/>
            </a:endParaRPr>
          </a:p>
          <a:p>
            <a:r>
              <a:rPr lang="ru-RU" sz="2400" dirty="0" smtClean="0">
                <a:latin typeface="Bahnschrift SemiBold" panose="020B0502040204020203" pitchFamily="34" charset="0"/>
              </a:rPr>
              <a:t>У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деяких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країнах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sz="2400" dirty="0" smtClean="0">
                <a:latin typeface="Bahnschrift SemiBold" panose="020B0502040204020203" pitchFamily="34" charset="0"/>
              </a:rPr>
              <a:t> футбол — одна з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найреспектабельніших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командних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ігор</a:t>
            </a:r>
            <a:r>
              <a:rPr lang="ru-RU" sz="2400" dirty="0" smtClean="0">
                <a:latin typeface="Bahnschrift SemiBold" panose="020B0502040204020203" pitchFamily="34" charset="0"/>
              </a:rPr>
              <a:t> для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жінок</a:t>
            </a:r>
            <a:r>
              <a:rPr lang="ru-RU" sz="2400" dirty="0" smtClean="0">
                <a:latin typeface="Bahnschrift SemiBold" panose="020B0502040204020203" pitchFamily="34" charset="0"/>
              </a:rPr>
              <a:t>.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Також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це</a:t>
            </a:r>
            <a:r>
              <a:rPr lang="ru-RU" sz="2400" dirty="0" smtClean="0">
                <a:latin typeface="Bahnschrift SemiBold" panose="020B0502040204020203" pitchFamily="34" charset="0"/>
              </a:rPr>
              <a:t> один з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небагатьох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видів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жіночого</a:t>
            </a:r>
            <a:r>
              <a:rPr lang="ru-RU" sz="2400" dirty="0" smtClean="0">
                <a:latin typeface="Bahnschrift SemiBold" panose="020B0502040204020203" pitchFamily="34" charset="0"/>
              </a:rPr>
              <a:t> спорту, в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якому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існують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професійні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ліги</a:t>
            </a:r>
            <a:r>
              <a:rPr lang="ru-RU" sz="2400" dirty="0" smtClean="0">
                <a:latin typeface="Bahnschrift SemiBold" panose="020B0502040204020203" pitchFamily="34" charset="0"/>
              </a:rPr>
              <a:t>. </a:t>
            </a:r>
            <a:endParaRPr lang="ru-RU" sz="24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479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68"/>
            <a:ext cx="12192000" cy="6844632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-28302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1905000" y="3640435"/>
            <a:ext cx="89535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Приєднуйтесь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до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жіночого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футболу в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Україні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,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щоб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в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майбутньому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ми могли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змагатися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з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провідними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країнами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в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цьому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32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виді</a:t>
            </a:r>
            <a:r>
              <a:rPr lang="ru-RU" sz="32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спорту!</a:t>
            </a:r>
            <a:endParaRPr lang="ru-RU" sz="32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141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-28302"/>
            <a:ext cx="12192000" cy="6858000"/>
          </a:xfrm>
          <a:prstGeom prst="rect">
            <a:avLst/>
          </a:prstGeom>
          <a:solidFill>
            <a:schemeClr val="dk1">
              <a:alpha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/>
          <p:cNvSpPr/>
          <p:nvPr/>
        </p:nvSpPr>
        <p:spPr>
          <a:xfrm>
            <a:off x="7623048" y="2978912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6143626" y="444500"/>
            <a:ext cx="6137274" cy="82937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8359902" y="3715766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 flipH="1">
            <a:off x="6310376" y="660400"/>
            <a:ext cx="5970524" cy="803757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flipH="1">
            <a:off x="6543040" y="1077366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8817547" y="4166235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 flipH="1">
            <a:off x="9395544" y="2590800"/>
            <a:ext cx="1158156" cy="157543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136625" y="3609181"/>
            <a:ext cx="552297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9600" b="1" dirty="0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Історія</a:t>
            </a:r>
            <a:endParaRPr lang="ru-RU" sz="9600" b="1" dirty="0" smtClean="0">
              <a:solidFill>
                <a:schemeClr val="bg1"/>
              </a:solidFill>
              <a:latin typeface="Pattaya" panose="00000500000000000000" pitchFamily="2" charset="-34"/>
              <a:cs typeface="Pattaya" panose="00000500000000000000" pitchFamily="2" charset="-34"/>
            </a:endParaRPr>
          </a:p>
          <a:p>
            <a:endParaRPr lang="ru-RU" sz="13800" dirty="0">
              <a:latin typeface="Pattaya" panose="00000500000000000000" pitchFamily="2" charset="-34"/>
              <a:cs typeface="Pattaya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2409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841442" y="1616860"/>
            <a:ext cx="5203757" cy="4018765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711200" y="914400"/>
            <a:ext cx="4178300" cy="4356100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62" y="1190625"/>
            <a:ext cx="4116523" cy="30956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57700" y="2091542"/>
            <a:ext cx="7315200" cy="39703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b="1" dirty="0" err="1" smtClean="0">
                <a:latin typeface="Bahnschrift SemiBold" panose="020B0502040204020203" pitchFamily="34" charset="0"/>
              </a:rPr>
              <a:t>Витоки</a:t>
            </a:r>
            <a:r>
              <a:rPr lang="ru-RU" b="1" dirty="0" smtClean="0">
                <a:latin typeface="Bahnschrift SemiBold" panose="020B0502040204020203" pitchFamily="34" charset="0"/>
              </a:rPr>
              <a:t> </a:t>
            </a:r>
            <a:r>
              <a:rPr lang="ru-RU" b="1" dirty="0" err="1" smtClean="0">
                <a:latin typeface="Bahnschrift SemiBold" panose="020B0502040204020203" pitchFamily="34" charset="0"/>
              </a:rPr>
              <a:t>сучасного</a:t>
            </a:r>
            <a:r>
              <a:rPr lang="ru-RU" b="1" dirty="0" smtClean="0">
                <a:latin typeface="Bahnschrift SemiBold" panose="020B0502040204020203" pitchFamily="34" charset="0"/>
              </a:rPr>
              <a:t> футболу у </a:t>
            </a:r>
            <a:r>
              <a:rPr lang="ru-RU" b="1" dirty="0" err="1" smtClean="0">
                <a:latin typeface="Bahnschrift SemiBold" panose="020B0502040204020203" pitchFamily="34" charset="0"/>
              </a:rPr>
              <a:t>Великій</a:t>
            </a:r>
            <a:r>
              <a:rPr lang="ru-RU" b="1" dirty="0" smtClean="0">
                <a:latin typeface="Bahnschrift SemiBold" panose="020B0502040204020203" pitchFamily="34" charset="0"/>
              </a:rPr>
              <a:t> </a:t>
            </a:r>
            <a:r>
              <a:rPr lang="ru-RU" b="1" dirty="0" err="1" smtClean="0">
                <a:latin typeface="Bahnschrift SemiBold" panose="020B0502040204020203" pitchFamily="34" charset="0"/>
              </a:rPr>
              <a:t>Британії</a:t>
            </a:r>
            <a:endParaRPr lang="ru-RU" b="1" dirty="0" smtClean="0">
              <a:latin typeface="Bahnschrift SemiBold" panose="020B0502040204020203" pitchFamily="34" charset="0"/>
            </a:endParaRPr>
          </a:p>
          <a:p>
            <a:endParaRPr lang="uk-UA" b="1" dirty="0">
              <a:latin typeface="Bahnschrift SemiBold" panose="020B0502040204020203" pitchFamily="34" charset="0"/>
            </a:endParaRPr>
          </a:p>
          <a:p>
            <a:endParaRPr lang="ru-RU" b="1" dirty="0" smtClean="0">
              <a:latin typeface="Bahnschrift SemiBold" panose="020B0502040204020203" pitchFamily="34" charset="0"/>
            </a:endParaRPr>
          </a:p>
          <a:p>
            <a:r>
              <a:rPr lang="ru-RU" dirty="0" err="1" smtClean="0">
                <a:latin typeface="Bahnschrift SemiBold" panose="020B0502040204020203" pitchFamily="34" charset="0"/>
              </a:rPr>
              <a:t>Міжнародна</a:t>
            </a:r>
            <a:r>
              <a:rPr lang="ru-RU" dirty="0" smtClean="0">
                <a:latin typeface="Bahnschrift SemiBold" panose="020B0502040204020203" pitchFamily="34" charset="0"/>
              </a:rPr>
              <a:t> спортивна система у 1863 </a:t>
            </a:r>
            <a:r>
              <a:rPr lang="ru-RU" dirty="0" err="1" smtClean="0">
                <a:latin typeface="Bahnschrift SemiBold" panose="020B0502040204020203" pitchFamily="34" charset="0"/>
              </a:rPr>
              <a:t>році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уніфікувала</a:t>
            </a:r>
            <a:r>
              <a:rPr lang="ru-RU" dirty="0" smtClean="0">
                <a:latin typeface="Bahnschrift SemiBold" panose="020B0502040204020203" pitchFamily="34" charset="0"/>
              </a:rPr>
              <a:t> правила футболу та </a:t>
            </a:r>
            <a:r>
              <a:rPr lang="ru-RU" dirty="0" err="1" smtClean="0">
                <a:latin typeface="Bahnschrift SemiBold" panose="020B0502040204020203" pitchFamily="34" charset="0"/>
              </a:rPr>
              <a:t>тим</a:t>
            </a:r>
            <a:r>
              <a:rPr lang="ru-RU" dirty="0" smtClean="0">
                <a:latin typeface="Bahnschrift SemiBold" panose="020B0502040204020203" pitchFamily="34" charset="0"/>
              </a:rPr>
              <a:t> самим </a:t>
            </a:r>
            <a:r>
              <a:rPr lang="ru-RU" dirty="0" err="1" smtClean="0">
                <a:latin typeface="Bahnschrift SemiBold" panose="020B0502040204020203" pitchFamily="34" charset="0"/>
              </a:rPr>
              <a:t>визнала</a:t>
            </a:r>
            <a:r>
              <a:rPr lang="ru-RU" dirty="0" smtClean="0">
                <a:latin typeface="Bahnschrift SemiBold" panose="020B0502040204020203" pitchFamily="34" charset="0"/>
              </a:rPr>
              <a:t> футбол одним </a:t>
            </a:r>
            <a:r>
              <a:rPr lang="ru-RU" dirty="0" err="1" smtClean="0">
                <a:latin typeface="Bahnschrift SemiBold" panose="020B0502040204020203" pitchFamily="34" charset="0"/>
              </a:rPr>
              <a:t>із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видів</a:t>
            </a:r>
            <a:r>
              <a:rPr lang="ru-RU" dirty="0" smtClean="0">
                <a:latin typeface="Bahnschrift SemiBold" panose="020B0502040204020203" pitchFamily="34" charset="0"/>
              </a:rPr>
              <a:t> спорту, </a:t>
            </a:r>
            <a:r>
              <a:rPr lang="ru-RU" dirty="0" err="1" smtClean="0">
                <a:latin typeface="Bahnschrift SemiBold" panose="020B0502040204020203" pitchFamily="34" charset="0"/>
              </a:rPr>
              <a:t>який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грали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також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дівчата</a:t>
            </a:r>
            <a:r>
              <a:rPr lang="ru-RU" dirty="0" smtClean="0">
                <a:latin typeface="Bahnschrift SemiBold" panose="020B0502040204020203" pitchFamily="34" charset="0"/>
              </a:rPr>
              <a:t> в </a:t>
            </a:r>
            <a:r>
              <a:rPr lang="ru-RU" dirty="0" err="1" smtClean="0">
                <a:latin typeface="Bahnschrift SemiBold" panose="020B0502040204020203" pitchFamily="34" charset="0"/>
              </a:rPr>
              <a:t>англійських</a:t>
            </a:r>
            <a:r>
              <a:rPr lang="ru-RU" dirty="0" smtClean="0">
                <a:latin typeface="Bahnschrift SemiBold" panose="020B0502040204020203" pitchFamily="34" charset="0"/>
              </a:rPr>
              <a:t> школах. 1894 </a:t>
            </a:r>
            <a:r>
              <a:rPr lang="ru-RU" dirty="0" err="1" smtClean="0">
                <a:latin typeface="Bahnschrift SemiBold" panose="020B0502040204020203" pitchFamily="34" charset="0"/>
              </a:rPr>
              <a:t>була</a:t>
            </a:r>
            <a:r>
              <a:rPr lang="ru-RU" dirty="0" smtClean="0">
                <a:latin typeface="Bahnschrift SemiBold" panose="020B0502040204020203" pitchFamily="34" charset="0"/>
              </a:rPr>
              <a:t> сформована перша </a:t>
            </a:r>
            <a:r>
              <a:rPr lang="ru-RU" dirty="0" err="1" smtClean="0">
                <a:latin typeface="Bahnschrift SemiBold" panose="020B0502040204020203" pitchFamily="34" charset="0"/>
              </a:rPr>
              <a:t>британська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жіноча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футбольна</a:t>
            </a:r>
            <a:r>
              <a:rPr lang="ru-RU" dirty="0" smtClean="0">
                <a:latin typeface="Bahnschrift SemiBold" panose="020B0502040204020203" pitchFamily="34" charset="0"/>
              </a:rPr>
              <a:t> команда, </a:t>
            </a:r>
            <a:r>
              <a:rPr lang="ru-RU" dirty="0" err="1" smtClean="0">
                <a:latin typeface="Bahnschrift SemiBold" panose="020B0502040204020203" pitchFamily="34" charset="0"/>
              </a:rPr>
              <a:t>Британські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леді</a:t>
            </a:r>
            <a:r>
              <a:rPr lang="ru-RU" dirty="0" smtClean="0">
                <a:latin typeface="Bahnschrift SemiBold" panose="020B0502040204020203" pitchFamily="34" charset="0"/>
              </a:rPr>
              <a:t> (</a:t>
            </a:r>
            <a:r>
              <a:rPr lang="en-US" dirty="0" smtClean="0">
                <a:latin typeface="Bahnschrift SemiBold" panose="020B0502040204020203" pitchFamily="34" charset="0"/>
              </a:rPr>
              <a:t>the British Ladies). </a:t>
            </a:r>
            <a:r>
              <a:rPr lang="ru-RU" dirty="0" err="1" smtClean="0">
                <a:latin typeface="Bahnschrift SemiBold" panose="020B0502040204020203" pitchFamily="34" charset="0"/>
              </a:rPr>
              <a:t>Засновницею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згаданої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команди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вважають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Нетті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Хонібол</a:t>
            </a:r>
            <a:r>
              <a:rPr lang="ru-RU" dirty="0" smtClean="0">
                <a:latin typeface="Bahnschrift SemiBold" panose="020B0502040204020203" pitchFamily="34" charset="0"/>
              </a:rPr>
              <a:t> (</a:t>
            </a:r>
            <a:r>
              <a:rPr lang="en-US" dirty="0" smtClean="0">
                <a:latin typeface="Bahnschrift SemiBold" panose="020B0502040204020203" pitchFamily="34" charset="0"/>
              </a:rPr>
              <a:t>Nettie </a:t>
            </a:r>
            <a:r>
              <a:rPr lang="en-US" dirty="0" err="1" smtClean="0">
                <a:latin typeface="Bahnschrift SemiBold" panose="020B0502040204020203" pitchFamily="34" charset="0"/>
              </a:rPr>
              <a:t>Honeyball</a:t>
            </a:r>
            <a:r>
              <a:rPr lang="en-US" dirty="0" smtClean="0">
                <a:latin typeface="Bahnschrift SemiBold" panose="020B0502040204020203" pitchFamily="34" charset="0"/>
              </a:rPr>
              <a:t>). </a:t>
            </a:r>
            <a:r>
              <a:rPr lang="ru-RU" dirty="0" smtClean="0">
                <a:latin typeface="Bahnschrift SemiBold" panose="020B0502040204020203" pitchFamily="34" charset="0"/>
              </a:rPr>
              <a:t>Перша </a:t>
            </a:r>
            <a:r>
              <a:rPr lang="ru-RU" dirty="0" err="1" smtClean="0">
                <a:latin typeface="Bahnschrift SemiBold" panose="020B0502040204020203" pitchFamily="34" charset="0"/>
              </a:rPr>
              <a:t>гра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футболісток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Англія-Північ</a:t>
            </a:r>
            <a:r>
              <a:rPr lang="ru-RU" dirty="0" smtClean="0">
                <a:latin typeface="Bahnschrift SemiBold" panose="020B0502040204020203" pitchFamily="34" charset="0"/>
              </a:rPr>
              <a:t> (</a:t>
            </a:r>
            <a:r>
              <a:rPr lang="en-US" dirty="0" smtClean="0">
                <a:latin typeface="Bahnschrift SemiBold" panose="020B0502040204020203" pitchFamily="34" charset="0"/>
              </a:rPr>
              <a:t>England-North) </a:t>
            </a:r>
            <a:r>
              <a:rPr lang="ru-RU" dirty="0" err="1" smtClean="0">
                <a:latin typeface="Bahnschrift SemiBold" panose="020B0502040204020203" pitchFamily="34" charset="0"/>
              </a:rPr>
              <a:t>проти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Англії-Південь</a:t>
            </a:r>
            <a:r>
              <a:rPr lang="ru-RU" dirty="0" smtClean="0">
                <a:latin typeface="Bahnschrift SemiBold" panose="020B0502040204020203" pitchFamily="34" charset="0"/>
              </a:rPr>
              <a:t> (</a:t>
            </a:r>
            <a:r>
              <a:rPr lang="en-US" dirty="0" smtClean="0">
                <a:latin typeface="Bahnschrift SemiBold" panose="020B0502040204020203" pitchFamily="34" charset="0"/>
              </a:rPr>
              <a:t>England-South), </a:t>
            </a:r>
            <a:r>
              <a:rPr lang="ru-RU" dirty="0" err="1" smtClean="0">
                <a:latin typeface="Bahnschrift SemiBold" panose="020B0502040204020203" pitchFamily="34" charset="0"/>
              </a:rPr>
              <a:t>відбулася</a:t>
            </a:r>
            <a:r>
              <a:rPr lang="ru-RU" dirty="0" smtClean="0">
                <a:latin typeface="Bahnschrift SemiBold" panose="020B0502040204020203" pitchFamily="34" charset="0"/>
              </a:rPr>
              <a:t> 23 </a:t>
            </a:r>
            <a:r>
              <a:rPr lang="ru-RU" dirty="0" err="1" smtClean="0">
                <a:latin typeface="Bahnschrift SemiBold" panose="020B0502040204020203" pitchFamily="34" charset="0"/>
              </a:rPr>
              <a:t>березня</a:t>
            </a:r>
            <a:r>
              <a:rPr lang="ru-RU" dirty="0" smtClean="0">
                <a:latin typeface="Bahnschrift SemiBold" panose="020B0502040204020203" pitchFamily="34" charset="0"/>
              </a:rPr>
              <a:t> 1895 року й </a:t>
            </a:r>
            <a:r>
              <a:rPr lang="ru-RU" dirty="0" err="1" smtClean="0">
                <a:latin typeface="Bahnschrift SemiBold" panose="020B0502040204020203" pitchFamily="34" charset="0"/>
              </a:rPr>
              <a:t>завершилася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із</a:t>
            </a:r>
            <a:r>
              <a:rPr lang="ru-RU" dirty="0" smtClean="0">
                <a:latin typeface="Bahnschrift SemiBold" panose="020B0502040204020203" pitchFamily="34" charset="0"/>
              </a:rPr>
              <a:t> результатом 7:1. </a:t>
            </a:r>
            <a:r>
              <a:rPr lang="ru-RU" dirty="0" err="1" smtClean="0">
                <a:latin typeface="Bahnschrift SemiBold" panose="020B0502040204020203" pitchFamily="34" charset="0"/>
              </a:rPr>
              <a:t>Понад</a:t>
            </a:r>
            <a:r>
              <a:rPr lang="ru-RU" dirty="0" smtClean="0">
                <a:latin typeface="Bahnschrift SemiBold" panose="020B0502040204020203" pitchFamily="34" charset="0"/>
              </a:rPr>
              <a:t> 10 000 </a:t>
            </a:r>
            <a:r>
              <a:rPr lang="ru-RU" dirty="0" err="1" smtClean="0">
                <a:latin typeface="Bahnschrift SemiBold" panose="020B0502040204020203" pitchFamily="34" charset="0"/>
              </a:rPr>
              <a:t>глядачів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мали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можливість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спостерігати</a:t>
            </a:r>
            <a:r>
              <a:rPr lang="ru-RU" dirty="0" smtClean="0">
                <a:latin typeface="Bahnschrift SemiBold" panose="020B0502040204020203" pitchFamily="34" charset="0"/>
              </a:rPr>
              <a:t> за </a:t>
            </a:r>
            <a:r>
              <a:rPr lang="ru-RU" dirty="0" err="1" smtClean="0">
                <a:latin typeface="Bahnschrift SemiBold" panose="020B0502040204020203" pitchFamily="34" charset="0"/>
              </a:rPr>
              <a:t>перебігом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гри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Футболістки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грали</a:t>
            </a:r>
            <a:r>
              <a:rPr lang="ru-RU" dirty="0" smtClean="0">
                <a:latin typeface="Bahnschrift SemiBold" panose="020B0502040204020203" pitchFamily="34" charset="0"/>
              </a:rPr>
              <a:t> футбол у </a:t>
            </a:r>
            <a:r>
              <a:rPr lang="ru-RU" dirty="0" err="1" smtClean="0">
                <a:latin typeface="Bahnschrift SemiBold" panose="020B0502040204020203" pitchFamily="34" charset="0"/>
              </a:rPr>
              <a:t>спідницях</a:t>
            </a:r>
            <a:r>
              <a:rPr lang="ru-RU" dirty="0" smtClean="0">
                <a:latin typeface="Bahnschrift SemiBold" panose="020B0502040204020203" pitchFamily="34" charset="0"/>
              </a:rPr>
              <a:t> та </a:t>
            </a:r>
            <a:r>
              <a:rPr lang="ru-RU" dirty="0" err="1" smtClean="0">
                <a:latin typeface="Bahnschrift SemiBold" panose="020B0502040204020203" pitchFamily="34" charset="0"/>
              </a:rPr>
              <a:t>навіть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під</a:t>
            </a:r>
            <a:r>
              <a:rPr lang="ru-RU" dirty="0" smtClean="0">
                <a:latin typeface="Bahnschrift SemiBold" panose="020B0502040204020203" pitchFamily="34" charset="0"/>
              </a:rPr>
              <a:t> час </a:t>
            </a:r>
            <a:r>
              <a:rPr lang="ru-RU" dirty="0" err="1" smtClean="0">
                <a:latin typeface="Bahnschrift SemiBold" panose="020B0502040204020203" pitchFamily="34" charset="0"/>
              </a:rPr>
              <a:t>гри</a:t>
            </a:r>
            <a:r>
              <a:rPr lang="ru-RU" dirty="0" smtClean="0">
                <a:latin typeface="Bahnschrift SemiBold" panose="020B0502040204020203" pitchFamily="34" charset="0"/>
              </a:rPr>
              <a:t> не </a:t>
            </a:r>
            <a:r>
              <a:rPr lang="ru-RU" dirty="0" err="1" smtClean="0">
                <a:latin typeface="Bahnschrift SemiBold" panose="020B0502040204020203" pitchFamily="34" charset="0"/>
              </a:rPr>
              <a:t>знімали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капелюшки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це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засвідчувало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їхню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порядність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endParaRPr lang="ru-RU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409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649223"/>
            <a:ext cx="4610100" cy="280294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71700" y="773668"/>
            <a:ext cx="400050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футбольний</a:t>
            </a:r>
            <a:r>
              <a:rPr lang="ru-RU" dirty="0" smtClean="0">
                <a:latin typeface="Bahnschrift SemiBold" panose="020B0502040204020203" pitchFamily="34" charset="0"/>
              </a:rPr>
              <a:t> матч у </a:t>
            </a:r>
            <a:r>
              <a:rPr lang="ru-RU" dirty="0" err="1" smtClean="0">
                <a:latin typeface="Bahnschrift SemiBold" panose="020B0502040204020203" pitchFamily="34" charset="0"/>
              </a:rPr>
              <a:t>Великій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Британії</a:t>
            </a:r>
            <a:r>
              <a:rPr lang="ru-RU" dirty="0" smtClean="0">
                <a:latin typeface="Bahnschrift SemiBold" panose="020B0502040204020203" pitchFamily="34" charset="0"/>
              </a:rPr>
              <a:t> 1917 року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650" y="3614948"/>
            <a:ext cx="3810000" cy="254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73500" y="5682343"/>
            <a:ext cx="51943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Жіноча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збірна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Франції</a:t>
            </a:r>
            <a:r>
              <a:rPr lang="ru-RU" dirty="0" smtClean="0">
                <a:latin typeface="Bahnschrift SemiBold" panose="020B0502040204020203" pitchFamily="34" charset="0"/>
              </a:rPr>
              <a:t> з футболу. 1920 </a:t>
            </a:r>
            <a:r>
              <a:rPr lang="ru-RU" dirty="0" err="1" smtClean="0">
                <a:latin typeface="Bahnschrift SemiBold" panose="020B0502040204020203" pitchFamily="34" charset="0"/>
              </a:rPr>
              <a:t>рік</a:t>
            </a:r>
            <a:r>
              <a:rPr lang="ru-RU" dirty="0" smtClean="0">
                <a:latin typeface="Bahnschrift SemiBold" panose="020B0502040204020203" pitchFamily="34" charset="0"/>
              </a:rPr>
              <a:t>.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950" y="649223"/>
            <a:ext cx="4965700" cy="35753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77025" y="3725918"/>
            <a:ext cx="52197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футбольний</a:t>
            </a:r>
            <a:r>
              <a:rPr lang="ru-RU" dirty="0" smtClean="0">
                <a:latin typeface="Bahnschrift SemiBold" panose="020B0502040204020203" pitchFamily="34" charset="0"/>
              </a:rPr>
              <a:t> матч у </a:t>
            </a:r>
            <a:r>
              <a:rPr lang="ru-RU" dirty="0" err="1" smtClean="0">
                <a:latin typeface="Bahnschrift SemiBold" panose="020B0502040204020203" pitchFamily="34" charset="0"/>
              </a:rPr>
              <a:t>Франції</a:t>
            </a:r>
            <a:r>
              <a:rPr lang="ru-RU" dirty="0" smtClean="0">
                <a:latin typeface="Bahnschrift SemiBold" panose="020B0502040204020203" pitchFamily="34" charset="0"/>
              </a:rPr>
              <a:t> 1923 року</a:t>
            </a:r>
            <a:endParaRPr lang="ru-RU" dirty="0">
              <a:latin typeface="Bahnschrift SemiBold" panose="020B0502040204020203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342900" y="444498"/>
            <a:ext cx="11506200" cy="5873235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6549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64600" y="623106"/>
            <a:ext cx="759028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 smtClean="0"/>
              <a:t>Піднесення</a:t>
            </a:r>
            <a:r>
              <a:rPr lang="ru-RU" sz="2400" b="1" dirty="0" smtClean="0"/>
              <a:t> у </a:t>
            </a:r>
            <a:r>
              <a:rPr lang="ru-RU" sz="2400" b="1" dirty="0" err="1" smtClean="0"/>
              <a:t>міжвоєнний</a:t>
            </a:r>
            <a:r>
              <a:rPr lang="ru-RU" sz="2400" b="1" dirty="0" smtClean="0"/>
              <a:t> </a:t>
            </a:r>
            <a:r>
              <a:rPr lang="ru-RU" sz="2400" b="1" dirty="0" err="1" smtClean="0"/>
              <a:t>період</a:t>
            </a:r>
            <a:endParaRPr lang="ru-RU" sz="2400" b="1" dirty="0" smtClean="0"/>
          </a:p>
          <a:p>
            <a:endParaRPr lang="uk-UA" sz="2400" b="1" dirty="0"/>
          </a:p>
          <a:p>
            <a:r>
              <a:rPr lang="ru-RU" sz="2400" dirty="0" err="1" smtClean="0">
                <a:latin typeface="Bahnschrift SemiBold" panose="020B0502040204020203" pitchFamily="34" charset="0"/>
              </a:rPr>
              <a:t>Найбільше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піднесення</a:t>
            </a:r>
            <a:r>
              <a:rPr lang="ru-RU" sz="2400" dirty="0" smtClean="0">
                <a:latin typeface="Bahnschrift SemiBold" panose="020B0502040204020203" pitchFamily="34" charset="0"/>
              </a:rPr>
              <a:t> пережив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sz="2400" dirty="0" smtClean="0">
                <a:latin typeface="Bahnschrift SemiBold" panose="020B0502040204020203" pitchFamily="34" charset="0"/>
              </a:rPr>
              <a:t> футбол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під</a:t>
            </a:r>
            <a:r>
              <a:rPr lang="ru-RU" sz="2400" dirty="0" smtClean="0">
                <a:latin typeface="Bahnschrift SemiBold" panose="020B0502040204020203" pitchFamily="34" charset="0"/>
              </a:rPr>
              <a:t> час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Першої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світової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війни</a:t>
            </a:r>
            <a:r>
              <a:rPr lang="ru-RU" sz="2400" dirty="0" smtClean="0">
                <a:latin typeface="Bahnschrift SemiBold" panose="020B0502040204020203" pitchFamily="34" charset="0"/>
              </a:rPr>
              <a:t>. Як і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інші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галузі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спортивної</a:t>
            </a:r>
            <a:r>
              <a:rPr lang="ru-RU" sz="2400" dirty="0" smtClean="0">
                <a:latin typeface="Bahnschrift SemiBold" panose="020B0502040204020203" pitchFamily="34" charset="0"/>
              </a:rPr>
              <a:t> та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культурної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індустрії</a:t>
            </a:r>
            <a:r>
              <a:rPr lang="ru-RU" sz="2400" dirty="0" smtClean="0">
                <a:latin typeface="Bahnschrift SemiBold" panose="020B0502040204020203" pitchFamily="34" charset="0"/>
              </a:rPr>
              <a:t>, футбол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також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залежав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від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масового</a:t>
            </a:r>
            <a:r>
              <a:rPr lang="ru-RU" sz="2400" dirty="0" smtClean="0">
                <a:latin typeface="Bahnschrift SemiBold" panose="020B0502040204020203" pitchFamily="34" charset="0"/>
              </a:rPr>
              <a:t> призову на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військову</a:t>
            </a:r>
            <a:r>
              <a:rPr lang="ru-RU" sz="2400" dirty="0" smtClean="0">
                <a:latin typeface="Bahnschrift SemiBold" panose="020B0502040204020203" pitchFamily="34" charset="0"/>
              </a:rPr>
              <a:t> службу. Таким чином,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футбольні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матчі</a:t>
            </a:r>
            <a:r>
              <a:rPr lang="ru-RU" sz="2400" dirty="0" smtClean="0">
                <a:latin typeface="Bahnschrift SemiBold" panose="020B0502040204020203" pitchFamily="34" charset="0"/>
              </a:rPr>
              <a:t> за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участі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чоловіків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відбувалися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рідко</a:t>
            </a:r>
            <a:r>
              <a:rPr lang="ru-RU" sz="2400" dirty="0" smtClean="0">
                <a:latin typeface="Bahnschrift SemiBold" panose="020B0502040204020203" pitchFamily="34" charset="0"/>
              </a:rPr>
              <a:t> та нерегулярно.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Натомість</a:t>
            </a:r>
            <a:r>
              <a:rPr lang="ru-RU" sz="2400" dirty="0" smtClean="0">
                <a:latin typeface="Bahnschrift SemiBold" panose="020B0502040204020203" pitchFamily="34" charset="0"/>
              </a:rPr>
              <a:t>,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завдяки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складеним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обставинам</a:t>
            </a:r>
            <a:r>
              <a:rPr lang="ru-RU" sz="2400" dirty="0" smtClean="0">
                <a:latin typeface="Bahnschrift SemiBold" panose="020B0502040204020203" pitchFamily="34" charset="0"/>
              </a:rPr>
              <a:t>,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жіночий</a:t>
            </a:r>
            <a:r>
              <a:rPr lang="ru-RU" sz="2400" dirty="0" smtClean="0">
                <a:latin typeface="Bahnschrift SemiBold" panose="020B0502040204020203" pitchFamily="34" charset="0"/>
              </a:rPr>
              <a:t> футбол привернув на свою сторону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незнану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раніше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цікавість</a:t>
            </a:r>
            <a:r>
              <a:rPr lang="ru-RU" sz="2400" dirty="0" smtClean="0">
                <a:latin typeface="Bahnschrift SemiBold" panose="020B0502040204020203" pitchFamily="34" charset="0"/>
              </a:rPr>
              <a:t> —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з'являється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категорія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жінок</a:t>
            </a:r>
            <a:r>
              <a:rPr lang="ru-RU" sz="2400" dirty="0" smtClean="0">
                <a:latin typeface="Bahnschrift SemiBold" panose="020B0502040204020203" pitchFamily="34" charset="0"/>
              </a:rPr>
              <a:t>, яка як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новий</a:t>
            </a:r>
            <a:r>
              <a:rPr lang="ru-RU" sz="2400" dirty="0" smtClean="0">
                <a:latin typeface="Bahnschrift SemiBold" panose="020B0502040204020203" pitchFamily="34" charset="0"/>
              </a:rPr>
              <a:t> ресурс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гравчинь</a:t>
            </a:r>
            <a:r>
              <a:rPr lang="ru-RU" sz="2400" dirty="0" smtClean="0">
                <a:latin typeface="Bahnschrift SemiBold" panose="020B0502040204020203" pitchFamily="34" charset="0"/>
              </a:rPr>
              <a:t>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вливалася</a:t>
            </a:r>
            <a:r>
              <a:rPr lang="ru-RU" sz="2400" dirty="0" smtClean="0">
                <a:latin typeface="Bahnschrift SemiBold" panose="020B0502040204020203" pitchFamily="34" charset="0"/>
              </a:rPr>
              <a:t> у </a:t>
            </a:r>
            <a:r>
              <a:rPr lang="ru-RU" sz="2400" dirty="0" err="1" smtClean="0">
                <a:latin typeface="Bahnschrift SemiBold" panose="020B0502040204020203" pitchFamily="34" charset="0"/>
              </a:rPr>
              <a:t>футбольні</a:t>
            </a:r>
            <a:r>
              <a:rPr lang="ru-RU" sz="2400" dirty="0" smtClean="0">
                <a:latin typeface="Bahnschrift SemiBold" panose="020B0502040204020203" pitchFamily="34" charset="0"/>
              </a:rPr>
              <a:t> клуби.</a:t>
            </a:r>
            <a:endParaRPr lang="ru-RU" sz="2400" b="1" dirty="0">
              <a:latin typeface="Bahnschrift SemiBold" panose="020B0502040204020203" pitchFamily="34" charset="0"/>
            </a:endParaRPr>
          </a:p>
        </p:txBody>
      </p:sp>
      <p:sp>
        <p:nvSpPr>
          <p:cNvPr id="5" name="Овал 4"/>
          <p:cNvSpPr/>
          <p:nvPr/>
        </p:nvSpPr>
        <p:spPr>
          <a:xfrm>
            <a:off x="8664448" y="2661412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7185025" y="800100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401302" y="3398266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 flipH="1">
            <a:off x="7351776" y="759866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flipH="1">
            <a:off x="7584440" y="759866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9858947" y="3848735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 flipH="1">
            <a:off x="10436943" y="1336180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941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"/>
            <a:ext cx="12192000" cy="762000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-381000"/>
            <a:ext cx="12192000" cy="7531100"/>
          </a:xfrm>
          <a:prstGeom prst="rect">
            <a:avLst/>
          </a:prstGeom>
          <a:solidFill>
            <a:schemeClr val="dk1">
              <a:alpha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/>
          <p:cNvSpPr/>
          <p:nvPr/>
        </p:nvSpPr>
        <p:spPr>
          <a:xfrm>
            <a:off x="7623048" y="2626214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 flipH="1">
            <a:off x="6143626" y="91802"/>
            <a:ext cx="6137274" cy="82937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" name="Овал 5"/>
          <p:cNvSpPr/>
          <p:nvPr/>
        </p:nvSpPr>
        <p:spPr>
          <a:xfrm>
            <a:off x="8359902" y="3363068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H="1">
            <a:off x="6310376" y="307702"/>
            <a:ext cx="5970524" cy="803757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/>
          <p:cNvCxnSpPr/>
          <p:nvPr/>
        </p:nvCxnSpPr>
        <p:spPr>
          <a:xfrm flipH="1">
            <a:off x="6543040" y="724668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Овал 8"/>
          <p:cNvSpPr/>
          <p:nvPr/>
        </p:nvSpPr>
        <p:spPr>
          <a:xfrm>
            <a:off x="8817547" y="3813537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 flipH="1">
            <a:off x="9395544" y="2238102"/>
            <a:ext cx="1158156" cy="157543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131421" y="3543058"/>
            <a:ext cx="7521484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b="1" dirty="0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Правила </a:t>
            </a:r>
            <a:r>
              <a:rPr lang="ru-RU" sz="8000" b="1" dirty="0" err="1" smtClean="0">
                <a:solidFill>
                  <a:schemeClr val="bg1"/>
                </a:solidFill>
                <a:latin typeface="Pattaya" panose="00000500000000000000" pitchFamily="2" charset="-34"/>
                <a:cs typeface="Pattaya" panose="00000500000000000000" pitchFamily="2" charset="-34"/>
              </a:rPr>
              <a:t>гри</a:t>
            </a:r>
            <a:endParaRPr lang="ru-RU" sz="8000" b="1" dirty="0" smtClean="0">
              <a:solidFill>
                <a:schemeClr val="bg1"/>
              </a:solidFill>
              <a:latin typeface="Pattaya" panose="00000500000000000000" pitchFamily="2" charset="-34"/>
              <a:cs typeface="Pattaya" panose="00000500000000000000" pitchFamily="2" charset="-34"/>
            </a:endParaRPr>
          </a:p>
          <a:p>
            <a:endParaRPr lang="ru-RU" sz="13800" dirty="0">
              <a:latin typeface="Pattaya" panose="00000500000000000000" pitchFamily="2" charset="-34"/>
              <a:cs typeface="Pattaya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56220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328" y="0"/>
            <a:ext cx="10048272" cy="6858000"/>
          </a:xfrm>
          <a:prstGeom prst="rect">
            <a:avLst/>
          </a:prstGeom>
        </p:spPr>
      </p:pic>
      <p:sp>
        <p:nvSpPr>
          <p:cNvPr id="7" name="Блок-схема: задержка 6"/>
          <p:cNvSpPr/>
          <p:nvPr/>
        </p:nvSpPr>
        <p:spPr>
          <a:xfrm>
            <a:off x="0" y="0"/>
            <a:ext cx="6667500" cy="6858000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28600" y="428178"/>
            <a:ext cx="56769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 smtClean="0">
                <a:latin typeface="Bahnschrift SemiBold" panose="020B0502040204020203" pitchFamily="34" charset="0"/>
              </a:rPr>
              <a:t>Загальні</a:t>
            </a:r>
            <a:r>
              <a:rPr lang="ru-RU" sz="2400" dirty="0" smtClean="0">
                <a:latin typeface="Bahnschrift SemiBold" panose="020B0502040204020203" pitchFamily="34" charset="0"/>
              </a:rPr>
              <a:t> правила</a:t>
            </a:r>
          </a:p>
          <a:p>
            <a:endParaRPr lang="uk-UA" dirty="0" smtClean="0">
              <a:latin typeface="Bahnschrift SemiBold" panose="020B0502040204020203" pitchFamily="34" charset="0"/>
            </a:endParaRPr>
          </a:p>
          <a:p>
            <a:endParaRPr lang="uk-UA" dirty="0">
              <a:latin typeface="Bahnschrift SemiBold" panose="020B0502040204020203" pitchFamily="34" charset="0"/>
            </a:endParaRPr>
          </a:p>
          <a:p>
            <a:endParaRPr lang="ru-RU" dirty="0">
              <a:latin typeface="Bahnschrift SemiBold" panose="020B0502040204020203" pitchFamily="34" charset="0"/>
            </a:endParaRPr>
          </a:p>
          <a:p>
            <a:r>
              <a:rPr lang="ru-RU" dirty="0" smtClean="0">
                <a:latin typeface="Bahnschrift SemiBold" panose="020B0502040204020203" pitchFamily="34" charset="0"/>
              </a:rPr>
              <a:t>У </a:t>
            </a:r>
            <a:r>
              <a:rPr lang="ru-RU" dirty="0" err="1" smtClean="0">
                <a:latin typeface="Bahnschrift SemiBold" panose="020B0502040204020203" pitchFamily="34" charset="0"/>
              </a:rPr>
              <a:t>матчі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беруть</a:t>
            </a:r>
            <a:r>
              <a:rPr lang="ru-RU" dirty="0" smtClean="0">
                <a:latin typeface="Bahnschrift SemiBold" panose="020B0502040204020203" pitchFamily="34" charset="0"/>
              </a:rPr>
              <a:t> участь </a:t>
            </a:r>
            <a:r>
              <a:rPr lang="ru-RU" dirty="0" err="1" smtClean="0">
                <a:latin typeface="Bahnschrift SemiBold" panose="020B0502040204020203" pitchFamily="34" charset="0"/>
              </a:rPr>
              <a:t>тільки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дві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команди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Кількість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гравців</a:t>
            </a:r>
            <a:r>
              <a:rPr lang="ru-RU" dirty="0" smtClean="0">
                <a:latin typeface="Bahnschrift SemiBold" panose="020B0502040204020203" pitchFamily="34" charset="0"/>
              </a:rPr>
              <a:t> з </a:t>
            </a:r>
            <a:r>
              <a:rPr lang="ru-RU" dirty="0" err="1" smtClean="0">
                <a:latin typeface="Bahnschrift SemiBold" panose="020B0502040204020203" pitchFamily="34" charset="0"/>
              </a:rPr>
              <a:t>кожної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сторони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обмежується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одинадцятьма</a:t>
            </a:r>
            <a:r>
              <a:rPr lang="ru-RU" dirty="0" smtClean="0">
                <a:latin typeface="Bahnschrift SemiBold" panose="020B0502040204020203" pitchFamily="34" charset="0"/>
              </a:rPr>
              <a:t> з </a:t>
            </a:r>
            <a:r>
              <a:rPr lang="ru-RU" dirty="0" err="1" smtClean="0">
                <a:latin typeface="Bahnschrift SemiBold" panose="020B0502040204020203" pitchFamily="34" charset="0"/>
              </a:rPr>
              <a:t>урахуванням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воротаря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Єдиним</a:t>
            </a:r>
            <a:r>
              <a:rPr lang="ru-RU" dirty="0" smtClean="0">
                <a:latin typeface="Bahnschrift SemiBold" panose="020B0502040204020203" pitchFamily="34" charset="0"/>
              </a:rPr>
              <a:t> снарядом </a:t>
            </a:r>
            <a:r>
              <a:rPr lang="ru-RU" dirty="0" err="1" smtClean="0">
                <a:latin typeface="Bahnschrift SemiBold" panose="020B0502040204020203" pitchFamily="34" charset="0"/>
              </a:rPr>
              <a:t>вважається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м'яч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Польові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гравці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мають</a:t>
            </a:r>
            <a:r>
              <a:rPr lang="ru-RU" dirty="0" smtClean="0">
                <a:latin typeface="Bahnschrift SemiBold" panose="020B0502040204020203" pitchFamily="34" charset="0"/>
              </a:rPr>
              <a:t> право </a:t>
            </a:r>
            <a:r>
              <a:rPr lang="ru-RU" dirty="0" err="1" smtClean="0">
                <a:latin typeface="Bahnschrift SemiBold" panose="020B0502040204020203" pitchFamily="34" charset="0"/>
              </a:rPr>
              <a:t>контролювати</a:t>
            </a:r>
            <a:r>
              <a:rPr lang="ru-RU" dirty="0" smtClean="0">
                <a:latin typeface="Bahnschrift SemiBold" panose="020B0502040204020203" pitchFamily="34" charset="0"/>
              </a:rPr>
              <a:t> і </a:t>
            </a:r>
            <a:r>
              <a:rPr lang="ru-RU" dirty="0" err="1" smtClean="0">
                <a:latin typeface="Bahnschrift SemiBold" panose="020B0502040204020203" pitchFamily="34" charset="0"/>
              </a:rPr>
              <a:t>бити</a:t>
            </a:r>
            <a:r>
              <a:rPr lang="ru-RU" dirty="0" smtClean="0">
                <a:latin typeface="Bahnschrift SemiBold" panose="020B0502040204020203" pitchFamily="34" charset="0"/>
              </a:rPr>
              <a:t> по </a:t>
            </a:r>
            <a:r>
              <a:rPr lang="ru-RU" dirty="0" err="1" smtClean="0">
                <a:latin typeface="Bahnschrift SemiBold" panose="020B0502040204020203" pitchFamily="34" charset="0"/>
              </a:rPr>
              <a:t>ньому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тільки</a:t>
            </a:r>
            <a:r>
              <a:rPr lang="ru-RU" dirty="0" smtClean="0">
                <a:latin typeface="Bahnschrift SemiBold" panose="020B0502040204020203" pitchFamily="34" charset="0"/>
              </a:rPr>
              <a:t> ногами, за </a:t>
            </a:r>
            <a:r>
              <a:rPr lang="ru-RU" dirty="0" err="1" smtClean="0">
                <a:latin typeface="Bahnschrift SemiBold" panose="020B0502040204020203" pitchFamily="34" charset="0"/>
              </a:rPr>
              <a:t>винятком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викидання</a:t>
            </a:r>
            <a:r>
              <a:rPr lang="ru-RU" dirty="0" smtClean="0">
                <a:latin typeface="Bahnschrift SemiBold" panose="020B0502040204020203" pitchFamily="34" charset="0"/>
              </a:rPr>
              <a:t> ауту. Правила </a:t>
            </a:r>
            <a:r>
              <a:rPr lang="ru-RU" dirty="0" err="1" smtClean="0">
                <a:latin typeface="Bahnschrift SemiBold" panose="020B0502040204020203" pitchFamily="34" charset="0"/>
              </a:rPr>
              <a:t>воротаря</a:t>
            </a:r>
            <a:r>
              <a:rPr lang="ru-RU" dirty="0" smtClean="0">
                <a:latin typeface="Bahnschrift SemiBold" panose="020B0502040204020203" pitchFamily="34" charset="0"/>
              </a:rPr>
              <a:t> у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трохи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відрізняються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Голкіпери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можуть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ловити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м'яч</a:t>
            </a:r>
            <a:r>
              <a:rPr lang="ru-RU" dirty="0" smtClean="0">
                <a:latin typeface="Bahnschrift SemiBold" panose="020B0502040204020203" pitchFamily="34" charset="0"/>
              </a:rPr>
              <a:t> руками, але </a:t>
            </a:r>
            <a:r>
              <a:rPr lang="ru-RU" dirty="0" err="1" smtClean="0">
                <a:latin typeface="Bahnschrift SemiBold" panose="020B0502040204020203" pitchFamily="34" charset="0"/>
              </a:rPr>
              <a:t>утримувати</a:t>
            </a:r>
            <a:r>
              <a:rPr lang="ru-RU" dirty="0" smtClean="0">
                <a:latin typeface="Bahnschrift SemiBold" panose="020B0502040204020203" pitchFamily="34" charset="0"/>
              </a:rPr>
              <a:t> снаряд в </a:t>
            </a:r>
            <a:r>
              <a:rPr lang="ru-RU" dirty="0" err="1" smtClean="0">
                <a:latin typeface="Bahnschrift SemiBold" panose="020B0502040204020203" pitchFamily="34" charset="0"/>
              </a:rPr>
              <a:t>повітрі</a:t>
            </a:r>
            <a:r>
              <a:rPr lang="ru-RU" dirty="0" smtClean="0">
                <a:latin typeface="Bahnschrift SemiBold" panose="020B0502040204020203" pitchFamily="34" charset="0"/>
              </a:rPr>
              <a:t> заборонено </a:t>
            </a:r>
            <a:r>
              <a:rPr lang="ru-RU" dirty="0" err="1" smtClean="0">
                <a:latin typeface="Bahnschrift SemiBold" panose="020B0502040204020203" pitchFamily="34" charset="0"/>
              </a:rPr>
              <a:t>більше</a:t>
            </a:r>
            <a:r>
              <a:rPr lang="ru-RU" dirty="0" smtClean="0">
                <a:latin typeface="Bahnschrift SemiBold" panose="020B0502040204020203" pitchFamily="34" charset="0"/>
              </a:rPr>
              <a:t> 6 </a:t>
            </a:r>
            <a:r>
              <a:rPr lang="ru-RU" dirty="0" err="1" smtClean="0">
                <a:latin typeface="Bahnschrift SemiBold" panose="020B0502040204020203" pitchFamily="34" charset="0"/>
              </a:rPr>
              <a:t>секунд.Основні</a:t>
            </a:r>
            <a:r>
              <a:rPr lang="ru-RU" dirty="0" smtClean="0">
                <a:latin typeface="Bahnschrift SemiBold" panose="020B0502040204020203" pitchFamily="34" charset="0"/>
              </a:rPr>
              <a:t> правила футболу </a:t>
            </a:r>
            <a:r>
              <a:rPr lang="ru-RU" dirty="0" err="1" smtClean="0">
                <a:latin typeface="Bahnschrift SemiBold" panose="020B0502040204020203" pitchFamily="34" charset="0"/>
              </a:rPr>
              <a:t>єдині</a:t>
            </a:r>
            <a:r>
              <a:rPr lang="ru-RU" dirty="0" smtClean="0">
                <a:latin typeface="Bahnschrift SemiBold" panose="020B0502040204020203" pitchFamily="34" charset="0"/>
              </a:rPr>
              <a:t> для </a:t>
            </a:r>
            <a:r>
              <a:rPr lang="ru-RU" dirty="0" err="1" smtClean="0">
                <a:latin typeface="Bahnschrift SemiBold" panose="020B0502040204020203" pitchFamily="34" charset="0"/>
              </a:rPr>
              <a:t>всіх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асоціацій</a:t>
            </a:r>
            <a:r>
              <a:rPr lang="ru-RU" dirty="0" smtClean="0">
                <a:latin typeface="Bahnschrift SemiBold" panose="020B0502040204020203" pitchFamily="34" charset="0"/>
              </a:rPr>
              <a:t> і </a:t>
            </a:r>
            <a:r>
              <a:rPr lang="ru-RU" dirty="0" err="1" smtClean="0">
                <a:latin typeface="Bahnschrift SemiBold" panose="020B0502040204020203" pitchFamily="34" charset="0"/>
              </a:rPr>
              <a:t>турнірів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що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проводяться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під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егідою</a:t>
            </a:r>
            <a:r>
              <a:rPr lang="ru-RU" dirty="0" smtClean="0">
                <a:latin typeface="Bahnschrift SemiBold" panose="020B0502040204020203" pitchFamily="34" charset="0"/>
              </a:rPr>
              <a:t> ФІФА. Так, </a:t>
            </a:r>
            <a:r>
              <a:rPr lang="ru-RU" dirty="0" err="1" smtClean="0">
                <a:latin typeface="Bahnschrift SemiBold" panose="020B0502040204020203" pitchFamily="34" charset="0"/>
              </a:rPr>
              <a:t>кількість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замін</a:t>
            </a:r>
            <a:r>
              <a:rPr lang="ru-RU" dirty="0" smtClean="0">
                <a:latin typeface="Bahnschrift SemiBold" panose="020B0502040204020203" pitchFamily="34" charset="0"/>
              </a:rPr>
              <a:t> не </a:t>
            </a:r>
            <a:r>
              <a:rPr lang="ru-RU" dirty="0" err="1" smtClean="0">
                <a:latin typeface="Bahnschrift SemiBold" panose="020B0502040204020203" pitchFamily="34" charset="0"/>
              </a:rPr>
              <a:t>може</a:t>
            </a:r>
            <a:r>
              <a:rPr lang="ru-RU" dirty="0" smtClean="0">
                <a:latin typeface="Bahnschrift SemiBold" panose="020B0502040204020203" pitchFamily="34" charset="0"/>
              </a:rPr>
              <a:t> бути </a:t>
            </a:r>
            <a:r>
              <a:rPr lang="ru-RU" dirty="0" err="1" smtClean="0">
                <a:latin typeface="Bahnschrift SemiBold" panose="020B0502040204020203" pitchFamily="34" charset="0"/>
              </a:rPr>
              <a:t>більше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трьох</a:t>
            </a:r>
            <a:r>
              <a:rPr lang="ru-RU" dirty="0" smtClean="0">
                <a:latin typeface="Bahnschrift SemiBold" panose="020B0502040204020203" pitchFamily="34" charset="0"/>
              </a:rPr>
              <a:t> в </a:t>
            </a:r>
            <a:r>
              <a:rPr lang="ru-RU" dirty="0" err="1" smtClean="0">
                <a:latin typeface="Bahnschrift SemiBold" panose="020B0502040204020203" pitchFamily="34" charset="0"/>
              </a:rPr>
              <a:t>офіційних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змаганнях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endParaRPr lang="ru-RU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698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вал 4"/>
          <p:cNvSpPr/>
          <p:nvPr/>
        </p:nvSpPr>
        <p:spPr>
          <a:xfrm>
            <a:off x="8156448" y="2318512"/>
            <a:ext cx="3483864" cy="3483864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H="1">
            <a:off x="6677025" y="457200"/>
            <a:ext cx="5648960" cy="7620610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8893302" y="3055366"/>
            <a:ext cx="2010156" cy="201015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 flipH="1">
            <a:off x="6843776" y="416966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flipH="1">
            <a:off x="7076440" y="416966"/>
            <a:ext cx="5648960" cy="762061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9350947" y="3505835"/>
            <a:ext cx="1109218" cy="110921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 flipH="1">
            <a:off x="9928943" y="993280"/>
            <a:ext cx="1810683" cy="2512555"/>
          </a:xfrm>
          <a:prstGeom prst="line">
            <a:avLst/>
          </a:prstGeom>
          <a:ln w="19050">
            <a:solidFill>
              <a:srgbClr val="FF0000"/>
            </a:solidFill>
            <a:prstDash val="sys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Прямоугольник 11"/>
          <p:cNvSpPr/>
          <p:nvPr/>
        </p:nvSpPr>
        <p:spPr>
          <a:xfrm>
            <a:off x="611187" y="1372203"/>
            <a:ext cx="731259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Bahnschrift SemiBold" panose="020B0502040204020203" pitchFamily="34" charset="0"/>
              </a:rPr>
              <a:t>Є </a:t>
            </a:r>
            <a:r>
              <a:rPr lang="ru-RU" dirty="0" err="1" smtClean="0">
                <a:latin typeface="Bahnschrift SemiBold" panose="020B0502040204020203" pitchFamily="34" charset="0"/>
              </a:rPr>
              <a:t>певні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вимоги</a:t>
            </a:r>
            <a:r>
              <a:rPr lang="ru-RU" dirty="0" smtClean="0">
                <a:latin typeface="Bahnschrift SemiBold" panose="020B0502040204020203" pitchFamily="34" charset="0"/>
              </a:rPr>
              <a:t> і до </a:t>
            </a:r>
            <a:r>
              <a:rPr lang="ru-RU" dirty="0" err="1" smtClean="0">
                <a:latin typeface="Bahnschrift SemiBold" panose="020B0502040204020203" pitchFamily="34" charset="0"/>
              </a:rPr>
              <a:t>екіпіровці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футболістів</a:t>
            </a:r>
            <a:r>
              <a:rPr lang="ru-RU" dirty="0" smtClean="0">
                <a:latin typeface="Bahnschrift SemiBold" panose="020B0502040204020203" pitchFamily="34" charset="0"/>
              </a:rPr>
              <a:t>. Вона не повинна </a:t>
            </a:r>
            <a:r>
              <a:rPr lang="ru-RU" dirty="0" err="1" smtClean="0">
                <a:latin typeface="Bahnschrift SemiBold" panose="020B0502040204020203" pitchFamily="34" charset="0"/>
              </a:rPr>
              <a:t>становити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небезпеку</a:t>
            </a:r>
            <a:r>
              <a:rPr lang="ru-RU" dirty="0" smtClean="0">
                <a:latin typeface="Bahnschrift SemiBold" panose="020B0502040204020203" pitchFamily="34" charset="0"/>
              </a:rPr>
              <a:t> для самого </a:t>
            </a:r>
            <a:r>
              <a:rPr lang="ru-RU" dirty="0" err="1" smtClean="0">
                <a:latin typeface="Bahnschrift SemiBold" panose="020B0502040204020203" pitchFamily="34" charset="0"/>
              </a:rPr>
              <a:t>гравця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або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суперника</a:t>
            </a:r>
            <a:r>
              <a:rPr lang="ru-RU" dirty="0" smtClean="0">
                <a:latin typeface="Bahnschrift SemiBold" panose="020B0502040204020203" pitchFamily="34" charset="0"/>
              </a:rPr>
              <a:t>. </a:t>
            </a:r>
            <a:r>
              <a:rPr lang="ru-RU" dirty="0" err="1" smtClean="0">
                <a:latin typeface="Bahnschrift SemiBold" panose="020B0502040204020203" pitchFamily="34" charset="0"/>
              </a:rPr>
              <a:t>Заборонені</a:t>
            </a:r>
            <a:r>
              <a:rPr lang="ru-RU" dirty="0" smtClean="0">
                <a:latin typeface="Bahnschrift SemiBold" panose="020B0502040204020203" pitchFamily="34" charset="0"/>
              </a:rPr>
              <a:t> будь-</a:t>
            </a:r>
            <a:r>
              <a:rPr lang="ru-RU" dirty="0" err="1" smtClean="0">
                <a:latin typeface="Bahnschrift SemiBold" panose="020B0502040204020203" pitchFamily="34" charset="0"/>
              </a:rPr>
              <a:t>які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ювелірні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вироби</a:t>
            </a:r>
            <a:r>
              <a:rPr lang="ru-RU" dirty="0" smtClean="0">
                <a:latin typeface="Bahnschrift SemiBold" panose="020B0502040204020203" pitchFamily="34" charset="0"/>
              </a:rPr>
              <a:t>, шпильки, </a:t>
            </a:r>
            <a:r>
              <a:rPr lang="ru-RU" dirty="0" err="1" smtClean="0">
                <a:latin typeface="Bahnschrift SemiBold" panose="020B0502040204020203" pitchFamily="34" charset="0"/>
              </a:rPr>
              <a:t>годинник</a:t>
            </a:r>
            <a:r>
              <a:rPr lang="ru-RU" dirty="0" smtClean="0">
                <a:latin typeface="Bahnschrift SemiBold" panose="020B0502040204020203" pitchFamily="34" charset="0"/>
              </a:rPr>
              <a:t> і т. Д. </a:t>
            </a:r>
            <a:r>
              <a:rPr lang="ru-RU" dirty="0" err="1" smtClean="0">
                <a:latin typeface="Bahnschrift SemiBold" panose="020B0502040204020203" pitchFamily="34" charset="0"/>
              </a:rPr>
              <a:t>Обов'язковими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 err="1" smtClean="0">
                <a:latin typeface="Bahnschrift SemiBold" panose="020B0502040204020203" pitchFamily="34" charset="0"/>
              </a:rPr>
              <a:t>елементами</a:t>
            </a:r>
            <a:r>
              <a:rPr lang="ru-RU" dirty="0" smtClean="0">
                <a:latin typeface="Bahnschrift SemiBold" panose="020B0502040204020203" pitchFamily="34" charset="0"/>
              </a:rPr>
              <a:t> є сорочка, </a:t>
            </a:r>
            <a:r>
              <a:rPr lang="ru-RU" dirty="0" err="1" smtClean="0">
                <a:latin typeface="Bahnschrift SemiBold" panose="020B0502040204020203" pitchFamily="34" charset="0"/>
              </a:rPr>
              <a:t>шорти</a:t>
            </a:r>
            <a:r>
              <a:rPr lang="ru-RU" dirty="0" smtClean="0">
                <a:latin typeface="Bahnschrift SemiBold" panose="020B0502040204020203" pitchFamily="34" charset="0"/>
              </a:rPr>
              <a:t>, щитки, </a:t>
            </a:r>
            <a:r>
              <a:rPr lang="ru-RU" dirty="0" err="1" smtClean="0">
                <a:latin typeface="Bahnschrift SemiBold" panose="020B0502040204020203" pitchFamily="34" charset="0"/>
              </a:rPr>
              <a:t>гетри</a:t>
            </a:r>
            <a:r>
              <a:rPr lang="ru-RU" dirty="0" smtClean="0">
                <a:latin typeface="Bahnschrift SemiBold" panose="020B0502040204020203" pitchFamily="34" charset="0"/>
              </a:rPr>
              <a:t> та </a:t>
            </a:r>
            <a:r>
              <a:rPr lang="ru-RU" dirty="0" err="1" smtClean="0">
                <a:latin typeface="Bahnschrift SemiBold" panose="020B0502040204020203" pitchFamily="34" charset="0"/>
              </a:rPr>
              <a:t>взуття</a:t>
            </a:r>
            <a:r>
              <a:rPr lang="ru-RU" dirty="0" smtClean="0">
                <a:latin typeface="Bahnschrift SemiBold" panose="020B0502040204020203" pitchFamily="34" charset="0"/>
              </a:rPr>
              <a:t>. Рукавички </a:t>
            </a:r>
            <a:r>
              <a:rPr lang="ru-RU" dirty="0" err="1" smtClean="0">
                <a:latin typeface="Bahnschrift SemiBold" panose="020B0502040204020203" pitchFamily="34" charset="0"/>
              </a:rPr>
              <a:t>тільки</a:t>
            </a:r>
            <a:r>
              <a:rPr lang="ru-RU" dirty="0" smtClean="0">
                <a:latin typeface="Bahnschrift SemiBold" panose="020B0502040204020203" pitchFamily="34" charset="0"/>
              </a:rPr>
              <a:t> у </a:t>
            </a:r>
            <a:r>
              <a:rPr lang="ru-RU" dirty="0" err="1" smtClean="0">
                <a:latin typeface="Bahnschrift SemiBold" panose="020B0502040204020203" pitchFamily="34" charset="0"/>
              </a:rPr>
              <a:t>голкіпера</a:t>
            </a:r>
            <a:r>
              <a:rPr lang="ru-RU" dirty="0" smtClean="0">
                <a:latin typeface="Bahnschrift SemiBold" panose="020B0502040204020203" pitchFamily="34" charset="0"/>
              </a:rPr>
              <a:t>. Продолжительность матча составляет два тайма по 45 минут. При этом судья может добавлять определенное количество времени за задержки игры (замены, травмы и т. д.). Между таймами должен быть перерыв до 15 минут.</a:t>
            </a:r>
          </a:p>
          <a:p>
            <a:r>
              <a:rPr lang="ru-RU" dirty="0" smtClean="0">
                <a:latin typeface="Bahnschrift SemiBold" panose="020B0502040204020203" pitchFamily="34" charset="0"/>
              </a:rPr>
              <a:t>Соблюдение правил футбола контролируется только арбитром матча и его помощниками за пределами поля. Судья определяет нарушения, наказания за них, выявляет спорные моменты. Все его решения являются окончательными.</a:t>
            </a:r>
            <a:endParaRPr lang="ru-RU" dirty="0" smtClean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073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1138</Words>
  <Application>Microsoft Office PowerPoint</Application>
  <PresentationFormat>Широкоэкранный</PresentationFormat>
  <Paragraphs>83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7" baseType="lpstr">
      <vt:lpstr>Arial</vt:lpstr>
      <vt:lpstr>Bahnschrift SemiBold</vt:lpstr>
      <vt:lpstr>Calibri</vt:lpstr>
      <vt:lpstr>Calibri Light</vt:lpstr>
      <vt:lpstr>Pattaya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Lenovo</dc:creator>
  <cp:lastModifiedBy>Lenovo</cp:lastModifiedBy>
  <cp:revision>14</cp:revision>
  <dcterms:created xsi:type="dcterms:W3CDTF">2021-05-19T19:07:04Z</dcterms:created>
  <dcterms:modified xsi:type="dcterms:W3CDTF">2021-05-19T21:20:37Z</dcterms:modified>
</cp:coreProperties>
</file>

<file path=docProps/thumbnail.jpeg>
</file>